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3"/>
  </p:notesMasterIdLst>
  <p:sldIdLst>
    <p:sldId id="256" r:id="rId2"/>
    <p:sldId id="280" r:id="rId3"/>
    <p:sldId id="282" r:id="rId4"/>
    <p:sldId id="283" r:id="rId5"/>
    <p:sldId id="284" r:id="rId6"/>
    <p:sldId id="290" r:id="rId7"/>
    <p:sldId id="286" r:id="rId8"/>
    <p:sldId id="321" r:id="rId9"/>
    <p:sldId id="360" r:id="rId10"/>
    <p:sldId id="361" r:id="rId11"/>
    <p:sldId id="363" r:id="rId12"/>
    <p:sldId id="362" r:id="rId13"/>
    <p:sldId id="364" r:id="rId14"/>
    <p:sldId id="365" r:id="rId15"/>
    <p:sldId id="366" r:id="rId16"/>
    <p:sldId id="367" r:id="rId17"/>
    <p:sldId id="368" r:id="rId18"/>
    <p:sldId id="313" r:id="rId19"/>
    <p:sldId id="314" r:id="rId20"/>
    <p:sldId id="315" r:id="rId21"/>
    <p:sldId id="316" r:id="rId22"/>
    <p:sldId id="317" r:id="rId23"/>
    <p:sldId id="318" r:id="rId24"/>
    <p:sldId id="319" r:id="rId25"/>
    <p:sldId id="320" r:id="rId26"/>
    <p:sldId id="336" r:id="rId27"/>
    <p:sldId id="337" r:id="rId28"/>
    <p:sldId id="339" r:id="rId29"/>
    <p:sldId id="340" r:id="rId30"/>
    <p:sldId id="328" r:id="rId31"/>
    <p:sldId id="329" r:id="rId32"/>
    <p:sldId id="330" r:id="rId33"/>
    <p:sldId id="331" r:id="rId34"/>
    <p:sldId id="341" r:id="rId35"/>
    <p:sldId id="345" r:id="rId36"/>
    <p:sldId id="343" r:id="rId37"/>
    <p:sldId id="344"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Lst>
  <p:sldSz cx="9144000" cy="5143500" type="screen16x9"/>
  <p:notesSz cx="6858000" cy="9144000"/>
  <p:embeddedFontLst>
    <p:embeddedFont>
      <p:font typeface="Advent Pro Light" panose="020B0604020202020204" charset="0"/>
      <p:regular r:id="rId54"/>
      <p:bold r:id="rId55"/>
    </p:embeddedFont>
    <p:embeddedFont>
      <p:font typeface="Anton" panose="020B0604020202020204" charset="0"/>
      <p:regular r:id="rId56"/>
    </p:embeddedFon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Corbel" panose="020B0503020204020204" pitchFamily="34" charset="0"/>
      <p:regular r:id="rId62"/>
      <p:bold r:id="rId63"/>
      <p:italic r:id="rId64"/>
      <p:boldItalic r:id="rId65"/>
    </p:embeddedFont>
    <p:embeddedFont>
      <p:font typeface="Fira Sans Condensed Light" panose="020B0604020202020204" charset="0"/>
      <p:regular r:id="rId66"/>
      <p:bold r:id="rId67"/>
      <p:italic r:id="rId68"/>
      <p:boldItalic r:id="rId69"/>
    </p:embeddedFont>
    <p:embeddedFont>
      <p:font typeface="Open Sans" panose="020B0604020202020204" charset="0"/>
      <p:regular r:id="rId70"/>
      <p:bold r:id="rId71"/>
      <p:italic r:id="rId72"/>
      <p:boldItalic r:id="rId73"/>
    </p:embeddedFont>
    <p:embeddedFont>
      <p:font typeface="Rajdhani" panose="020B060402020202020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15112E-82F5-41F7-980E-FE9405866B88}">
  <a:tblStyle styleId="{5215112E-82F5-41F7-980E-FE9405866B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94660"/>
  </p:normalViewPr>
  <p:slideViewPr>
    <p:cSldViewPr snapToGrid="0">
      <p:cViewPr varScale="1">
        <p:scale>
          <a:sx n="90" d="100"/>
          <a:sy n="90" d="100"/>
        </p:scale>
        <p:origin x="8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1F549-FA3C-4AE0-8821-33C3265010CA}"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6407B928-6901-4D51-BF1C-4D45096E73AE}">
      <dgm:prSet/>
      <dgm:spPr/>
      <dgm:t>
        <a:bodyPr/>
        <a:lstStyle/>
        <a:p>
          <a:pPr algn="ctr"/>
          <a:r>
            <a:rPr lang="en-US" b="1" i="0" dirty="0">
              <a:effectLst>
                <a:outerShdw blurRad="38100" dist="38100" dir="2700000" algn="tl">
                  <a:srgbClr val="000000">
                    <a:alpha val="43137"/>
                  </a:srgbClr>
                </a:outerShdw>
              </a:effectLst>
            </a:rPr>
            <a:t>What is sentiment analysis?</a:t>
          </a:r>
          <a:endParaRPr lang="en-US" dirty="0">
            <a:effectLst>
              <a:outerShdw blurRad="38100" dist="38100" dir="2700000" algn="tl">
                <a:srgbClr val="000000">
                  <a:alpha val="43137"/>
                </a:srgbClr>
              </a:outerShdw>
            </a:effectLst>
          </a:endParaRPr>
        </a:p>
      </dgm:t>
    </dgm:pt>
    <dgm:pt modelId="{D5633DA4-42C6-41D0-9FE7-BA0841E56857}" type="parTrans" cxnId="{BE5F99A4-9439-46BF-BF0E-892EE426674D}">
      <dgm:prSet/>
      <dgm:spPr/>
      <dgm:t>
        <a:bodyPr/>
        <a:lstStyle/>
        <a:p>
          <a:endParaRPr lang="en-US"/>
        </a:p>
      </dgm:t>
    </dgm:pt>
    <dgm:pt modelId="{4717DFCD-6D2E-4EBD-8684-EE96FD0BF9F5}" type="sibTrans" cxnId="{BE5F99A4-9439-46BF-BF0E-892EE426674D}">
      <dgm:prSet/>
      <dgm:spPr/>
      <dgm:t>
        <a:bodyPr/>
        <a:lstStyle/>
        <a:p>
          <a:endParaRPr lang="en-US"/>
        </a:p>
      </dgm:t>
    </dgm:pt>
    <dgm:pt modelId="{372CDB5E-2393-4110-9550-00940B405CA5}">
      <dgm:prSet/>
      <dgm:spPr/>
      <dgm:t>
        <a:bodyPr/>
        <a:lstStyle/>
        <a:p>
          <a:pPr algn="ctr"/>
          <a:r>
            <a:rPr lang="en-US" b="1" i="0" dirty="0">
              <a:effectLst>
                <a:outerShdw blurRad="38100" dist="38100" dir="2700000" algn="tl">
                  <a:srgbClr val="000000">
                    <a:alpha val="43137"/>
                  </a:srgbClr>
                </a:outerShdw>
              </a:effectLst>
            </a:rPr>
            <a:t>Types of sentiment analysis</a:t>
          </a:r>
          <a:endParaRPr lang="en-US" i="0" dirty="0">
            <a:effectLst>
              <a:outerShdw blurRad="38100" dist="38100" dir="2700000" algn="tl">
                <a:srgbClr val="000000">
                  <a:alpha val="43137"/>
                </a:srgbClr>
              </a:outerShdw>
            </a:effectLst>
          </a:endParaRPr>
        </a:p>
      </dgm:t>
    </dgm:pt>
    <dgm:pt modelId="{59E6B4E1-712A-4DFD-88E8-1280670589BD}" type="parTrans" cxnId="{514A6EE7-1238-462A-97DA-46DAD6D3A0D0}">
      <dgm:prSet/>
      <dgm:spPr/>
      <dgm:t>
        <a:bodyPr/>
        <a:lstStyle/>
        <a:p>
          <a:endParaRPr lang="en-US"/>
        </a:p>
      </dgm:t>
    </dgm:pt>
    <dgm:pt modelId="{10D39837-9334-48A2-A889-CCA9E5FFD63A}" type="sibTrans" cxnId="{514A6EE7-1238-462A-97DA-46DAD6D3A0D0}">
      <dgm:prSet/>
      <dgm:spPr/>
      <dgm:t>
        <a:bodyPr/>
        <a:lstStyle/>
        <a:p>
          <a:endParaRPr lang="en-US"/>
        </a:p>
      </dgm:t>
    </dgm:pt>
    <dgm:pt modelId="{DDA762B5-E777-456C-BE1F-D57020878EBC}">
      <dgm:prSet/>
      <dgm:spPr/>
      <dgm:t>
        <a:bodyPr/>
        <a:lstStyle/>
        <a:p>
          <a:pPr algn="ctr"/>
          <a:r>
            <a:rPr lang="en-US" b="1" i="0" dirty="0">
              <a:effectLst>
                <a:outerShdw blurRad="38100" dist="38100" dir="2700000" algn="tl">
                  <a:srgbClr val="000000">
                    <a:alpha val="43137"/>
                  </a:srgbClr>
                </a:outerShdw>
              </a:effectLst>
            </a:rPr>
            <a:t>Why it’s important?</a:t>
          </a:r>
          <a:endParaRPr lang="en-US" dirty="0">
            <a:effectLst>
              <a:outerShdw blurRad="38100" dist="38100" dir="2700000" algn="tl">
                <a:srgbClr val="000000">
                  <a:alpha val="43137"/>
                </a:srgbClr>
              </a:outerShdw>
            </a:effectLst>
          </a:endParaRPr>
        </a:p>
      </dgm:t>
    </dgm:pt>
    <dgm:pt modelId="{4BB5658B-2F41-42D6-8211-5355E6B68AF2}" type="parTrans" cxnId="{EDBFC2E7-E89A-438A-88F9-D897D8B9F656}">
      <dgm:prSet/>
      <dgm:spPr/>
      <dgm:t>
        <a:bodyPr/>
        <a:lstStyle/>
        <a:p>
          <a:endParaRPr lang="en-US"/>
        </a:p>
      </dgm:t>
    </dgm:pt>
    <dgm:pt modelId="{521CC3C1-A657-4483-BDF6-546EE22A3213}" type="sibTrans" cxnId="{EDBFC2E7-E89A-438A-88F9-D897D8B9F656}">
      <dgm:prSet/>
      <dgm:spPr/>
      <dgm:t>
        <a:bodyPr/>
        <a:lstStyle/>
        <a:p>
          <a:endParaRPr lang="en-US"/>
        </a:p>
      </dgm:t>
    </dgm:pt>
    <dgm:pt modelId="{3AF57C0E-1469-40EA-933D-908C96AB319F}">
      <dgm:prSet/>
      <dgm:spPr/>
      <dgm:t>
        <a:bodyPr/>
        <a:lstStyle/>
        <a:p>
          <a:pPr algn="ctr"/>
          <a:r>
            <a:rPr lang="en-US" b="1" i="0" dirty="0">
              <a:effectLst>
                <a:outerShdw blurRad="38100" dist="38100" dir="2700000" algn="tl">
                  <a:srgbClr val="000000">
                    <a:alpha val="43137"/>
                  </a:srgbClr>
                </a:outerShdw>
              </a:effectLst>
            </a:rPr>
            <a:t>How does it work?</a:t>
          </a:r>
          <a:endParaRPr lang="en-US" dirty="0">
            <a:effectLst>
              <a:outerShdw blurRad="38100" dist="38100" dir="2700000" algn="tl">
                <a:srgbClr val="000000">
                  <a:alpha val="43137"/>
                </a:srgbClr>
              </a:outerShdw>
            </a:effectLst>
          </a:endParaRPr>
        </a:p>
      </dgm:t>
    </dgm:pt>
    <dgm:pt modelId="{19910572-D6A1-4DBD-A287-3304F37052EB}" type="parTrans" cxnId="{F2A78532-2623-4ED0-A067-CA55325AA3CB}">
      <dgm:prSet/>
      <dgm:spPr/>
      <dgm:t>
        <a:bodyPr/>
        <a:lstStyle/>
        <a:p>
          <a:endParaRPr lang="en-US"/>
        </a:p>
      </dgm:t>
    </dgm:pt>
    <dgm:pt modelId="{D3731F41-2FF4-4DEE-8232-6783304B152E}" type="sibTrans" cxnId="{F2A78532-2623-4ED0-A067-CA55325AA3CB}">
      <dgm:prSet/>
      <dgm:spPr/>
      <dgm:t>
        <a:bodyPr/>
        <a:lstStyle/>
        <a:p>
          <a:endParaRPr lang="en-US"/>
        </a:p>
      </dgm:t>
    </dgm:pt>
    <dgm:pt modelId="{928D9C84-4890-4D6A-AE29-63EC8E321FE0}">
      <dgm:prSet/>
      <dgm:spPr/>
      <dgm:t>
        <a:bodyPr/>
        <a:lstStyle/>
        <a:p>
          <a:pPr algn="ctr"/>
          <a:r>
            <a:rPr lang="en-US" b="1" i="0" dirty="0">
              <a:effectLst>
                <a:outerShdw blurRad="38100" dist="38100" dir="2700000" algn="tl">
                  <a:srgbClr val="000000">
                    <a:alpha val="43137"/>
                  </a:srgbClr>
                </a:outerShdw>
              </a:effectLst>
            </a:rPr>
            <a:t>Challenges</a:t>
          </a:r>
          <a:endParaRPr lang="en-US" dirty="0">
            <a:effectLst>
              <a:outerShdw blurRad="38100" dist="38100" dir="2700000" algn="tl">
                <a:srgbClr val="000000">
                  <a:alpha val="43137"/>
                </a:srgbClr>
              </a:outerShdw>
            </a:effectLst>
          </a:endParaRPr>
        </a:p>
      </dgm:t>
    </dgm:pt>
    <dgm:pt modelId="{4010C400-799E-450D-BC0F-EA0B0ABDF239}" type="parTrans" cxnId="{460B57E0-3C11-43ED-9B3D-C4C5A511D117}">
      <dgm:prSet/>
      <dgm:spPr/>
      <dgm:t>
        <a:bodyPr/>
        <a:lstStyle/>
        <a:p>
          <a:endParaRPr lang="en-US"/>
        </a:p>
      </dgm:t>
    </dgm:pt>
    <dgm:pt modelId="{87DB1079-FFF1-4891-9B5C-6C3F9EA1A5A5}" type="sibTrans" cxnId="{460B57E0-3C11-43ED-9B3D-C4C5A511D117}">
      <dgm:prSet/>
      <dgm:spPr/>
      <dgm:t>
        <a:bodyPr/>
        <a:lstStyle/>
        <a:p>
          <a:endParaRPr lang="en-US"/>
        </a:p>
      </dgm:t>
    </dgm:pt>
    <dgm:pt modelId="{F870619F-4AB7-41A6-B467-EA74E762974A}">
      <dgm:prSet/>
      <dgm:spPr/>
      <dgm:t>
        <a:bodyPr/>
        <a:lstStyle/>
        <a:p>
          <a:pPr algn="ctr"/>
          <a:r>
            <a:rPr lang="en-US" b="1" i="0" dirty="0">
              <a:effectLst>
                <a:outerShdw blurRad="38100" dist="38100" dir="2700000" algn="tl">
                  <a:srgbClr val="000000">
                    <a:alpha val="43137"/>
                  </a:srgbClr>
                </a:outerShdw>
              </a:effectLst>
            </a:rPr>
            <a:t>Applications</a:t>
          </a:r>
          <a:endParaRPr lang="en-US" dirty="0">
            <a:effectLst>
              <a:outerShdw blurRad="38100" dist="38100" dir="2700000" algn="tl">
                <a:srgbClr val="000000">
                  <a:alpha val="43137"/>
                </a:srgbClr>
              </a:outerShdw>
            </a:effectLst>
          </a:endParaRPr>
        </a:p>
      </dgm:t>
    </dgm:pt>
    <dgm:pt modelId="{672D4532-2E1E-4BDF-A3DA-826780378337}" type="parTrans" cxnId="{9CD1359B-9A09-4C16-83C3-CE26C5236E00}">
      <dgm:prSet/>
      <dgm:spPr/>
      <dgm:t>
        <a:bodyPr/>
        <a:lstStyle/>
        <a:p>
          <a:endParaRPr lang="en-US"/>
        </a:p>
      </dgm:t>
    </dgm:pt>
    <dgm:pt modelId="{73829305-4814-4B72-8B06-E59BEFC62F73}" type="sibTrans" cxnId="{9CD1359B-9A09-4C16-83C3-CE26C5236E00}">
      <dgm:prSet/>
      <dgm:spPr/>
      <dgm:t>
        <a:bodyPr/>
        <a:lstStyle/>
        <a:p>
          <a:endParaRPr lang="en-US"/>
        </a:p>
      </dgm:t>
    </dgm:pt>
    <dgm:pt modelId="{49179120-4DB2-4B1E-B1A1-2B42B067E861}" type="pres">
      <dgm:prSet presAssocID="{E841F549-FA3C-4AE0-8821-33C3265010CA}" presName="linear" presStyleCnt="0">
        <dgm:presLayoutVars>
          <dgm:animLvl val="lvl"/>
          <dgm:resizeHandles val="exact"/>
        </dgm:presLayoutVars>
      </dgm:prSet>
      <dgm:spPr/>
    </dgm:pt>
    <dgm:pt modelId="{857AB320-0931-4BF4-BD6C-1A8E19994604}" type="pres">
      <dgm:prSet presAssocID="{6407B928-6901-4D51-BF1C-4D45096E73AE}" presName="parentText" presStyleLbl="node1" presStyleIdx="0" presStyleCnt="6" custLinFactNeighborX="-608" custLinFactNeighborY="-16782">
        <dgm:presLayoutVars>
          <dgm:chMax val="0"/>
          <dgm:bulletEnabled val="1"/>
        </dgm:presLayoutVars>
      </dgm:prSet>
      <dgm:spPr/>
    </dgm:pt>
    <dgm:pt modelId="{31E91224-EA34-4AAF-90A2-5698A1D43E26}" type="pres">
      <dgm:prSet presAssocID="{4717DFCD-6D2E-4EBD-8684-EE96FD0BF9F5}" presName="spacer" presStyleCnt="0"/>
      <dgm:spPr/>
    </dgm:pt>
    <dgm:pt modelId="{C6A30672-0DE1-4667-BEC6-17380FC2572D}" type="pres">
      <dgm:prSet presAssocID="{372CDB5E-2393-4110-9550-00940B405CA5}" presName="parentText" presStyleLbl="node1" presStyleIdx="1" presStyleCnt="6">
        <dgm:presLayoutVars>
          <dgm:chMax val="0"/>
          <dgm:bulletEnabled val="1"/>
        </dgm:presLayoutVars>
      </dgm:prSet>
      <dgm:spPr/>
    </dgm:pt>
    <dgm:pt modelId="{3A496E3B-B218-445A-8D5F-DC2B9A2D7DB0}" type="pres">
      <dgm:prSet presAssocID="{10D39837-9334-48A2-A889-CCA9E5FFD63A}" presName="spacer" presStyleCnt="0"/>
      <dgm:spPr/>
    </dgm:pt>
    <dgm:pt modelId="{DECD34DC-F486-40A1-A5C5-0C011FD9DEB5}" type="pres">
      <dgm:prSet presAssocID="{DDA762B5-E777-456C-BE1F-D57020878EBC}" presName="parentText" presStyleLbl="node1" presStyleIdx="2" presStyleCnt="6">
        <dgm:presLayoutVars>
          <dgm:chMax val="0"/>
          <dgm:bulletEnabled val="1"/>
        </dgm:presLayoutVars>
      </dgm:prSet>
      <dgm:spPr/>
    </dgm:pt>
    <dgm:pt modelId="{2674E4E7-FE19-4B16-ABD9-ED19DE7B13A8}" type="pres">
      <dgm:prSet presAssocID="{521CC3C1-A657-4483-BDF6-546EE22A3213}" presName="spacer" presStyleCnt="0"/>
      <dgm:spPr/>
    </dgm:pt>
    <dgm:pt modelId="{79012F21-AAB9-47FC-918B-5990E225E665}" type="pres">
      <dgm:prSet presAssocID="{3AF57C0E-1469-40EA-933D-908C96AB319F}" presName="parentText" presStyleLbl="node1" presStyleIdx="3" presStyleCnt="6">
        <dgm:presLayoutVars>
          <dgm:chMax val="0"/>
          <dgm:bulletEnabled val="1"/>
        </dgm:presLayoutVars>
      </dgm:prSet>
      <dgm:spPr/>
    </dgm:pt>
    <dgm:pt modelId="{7BD38CB8-B779-42C2-A144-E2854475A613}" type="pres">
      <dgm:prSet presAssocID="{D3731F41-2FF4-4DEE-8232-6783304B152E}" presName="spacer" presStyleCnt="0"/>
      <dgm:spPr/>
    </dgm:pt>
    <dgm:pt modelId="{657C0B33-DDFB-47D2-B6F0-CCE6B8D45FE1}" type="pres">
      <dgm:prSet presAssocID="{928D9C84-4890-4D6A-AE29-63EC8E321FE0}" presName="parentText" presStyleLbl="node1" presStyleIdx="4" presStyleCnt="6">
        <dgm:presLayoutVars>
          <dgm:chMax val="0"/>
          <dgm:bulletEnabled val="1"/>
        </dgm:presLayoutVars>
      </dgm:prSet>
      <dgm:spPr/>
    </dgm:pt>
    <dgm:pt modelId="{842807B8-E86F-40A5-A621-E20EBD639571}" type="pres">
      <dgm:prSet presAssocID="{87DB1079-FFF1-4891-9B5C-6C3F9EA1A5A5}" presName="spacer" presStyleCnt="0"/>
      <dgm:spPr/>
    </dgm:pt>
    <dgm:pt modelId="{881862E7-1089-4BA1-8393-7E0BABA01B29}" type="pres">
      <dgm:prSet presAssocID="{F870619F-4AB7-41A6-B467-EA74E762974A}" presName="parentText" presStyleLbl="node1" presStyleIdx="5" presStyleCnt="6">
        <dgm:presLayoutVars>
          <dgm:chMax val="0"/>
          <dgm:bulletEnabled val="1"/>
        </dgm:presLayoutVars>
      </dgm:prSet>
      <dgm:spPr/>
    </dgm:pt>
  </dgm:ptLst>
  <dgm:cxnLst>
    <dgm:cxn modelId="{7A504C13-BE2F-4DC9-B4F4-8D793F7CAEB5}" type="presOf" srcId="{928D9C84-4890-4D6A-AE29-63EC8E321FE0}" destId="{657C0B33-DDFB-47D2-B6F0-CCE6B8D45FE1}" srcOrd="0" destOrd="0" presId="urn:microsoft.com/office/officeart/2005/8/layout/vList2"/>
    <dgm:cxn modelId="{5E351D2B-DD60-4ADE-B36D-B68A709CE834}" type="presOf" srcId="{6407B928-6901-4D51-BF1C-4D45096E73AE}" destId="{857AB320-0931-4BF4-BD6C-1A8E19994604}" srcOrd="0" destOrd="0" presId="urn:microsoft.com/office/officeart/2005/8/layout/vList2"/>
    <dgm:cxn modelId="{F2A78532-2623-4ED0-A067-CA55325AA3CB}" srcId="{E841F549-FA3C-4AE0-8821-33C3265010CA}" destId="{3AF57C0E-1469-40EA-933D-908C96AB319F}" srcOrd="3" destOrd="0" parTransId="{19910572-D6A1-4DBD-A287-3304F37052EB}" sibTransId="{D3731F41-2FF4-4DEE-8232-6783304B152E}"/>
    <dgm:cxn modelId="{B9A6E746-998D-4F30-985E-D0C33C2E7032}" type="presOf" srcId="{DDA762B5-E777-456C-BE1F-D57020878EBC}" destId="{DECD34DC-F486-40A1-A5C5-0C011FD9DEB5}" srcOrd="0" destOrd="0" presId="urn:microsoft.com/office/officeart/2005/8/layout/vList2"/>
    <dgm:cxn modelId="{607A888D-6F6F-44D0-B075-BD6D1D8FF8C1}" type="presOf" srcId="{E841F549-FA3C-4AE0-8821-33C3265010CA}" destId="{49179120-4DB2-4B1E-B1A1-2B42B067E861}" srcOrd="0" destOrd="0" presId="urn:microsoft.com/office/officeart/2005/8/layout/vList2"/>
    <dgm:cxn modelId="{9CD1359B-9A09-4C16-83C3-CE26C5236E00}" srcId="{E841F549-FA3C-4AE0-8821-33C3265010CA}" destId="{F870619F-4AB7-41A6-B467-EA74E762974A}" srcOrd="5" destOrd="0" parTransId="{672D4532-2E1E-4BDF-A3DA-826780378337}" sibTransId="{73829305-4814-4B72-8B06-E59BEFC62F73}"/>
    <dgm:cxn modelId="{BE5F99A4-9439-46BF-BF0E-892EE426674D}" srcId="{E841F549-FA3C-4AE0-8821-33C3265010CA}" destId="{6407B928-6901-4D51-BF1C-4D45096E73AE}" srcOrd="0" destOrd="0" parTransId="{D5633DA4-42C6-41D0-9FE7-BA0841E56857}" sibTransId="{4717DFCD-6D2E-4EBD-8684-EE96FD0BF9F5}"/>
    <dgm:cxn modelId="{B3F76FCC-4301-46C0-ACF7-2B889CD9811E}" type="presOf" srcId="{372CDB5E-2393-4110-9550-00940B405CA5}" destId="{C6A30672-0DE1-4667-BEC6-17380FC2572D}" srcOrd="0" destOrd="0" presId="urn:microsoft.com/office/officeart/2005/8/layout/vList2"/>
    <dgm:cxn modelId="{951467D8-99FE-4E4F-B8D0-A754C7986BAF}" type="presOf" srcId="{F870619F-4AB7-41A6-B467-EA74E762974A}" destId="{881862E7-1089-4BA1-8393-7E0BABA01B29}" srcOrd="0" destOrd="0" presId="urn:microsoft.com/office/officeart/2005/8/layout/vList2"/>
    <dgm:cxn modelId="{460B57E0-3C11-43ED-9B3D-C4C5A511D117}" srcId="{E841F549-FA3C-4AE0-8821-33C3265010CA}" destId="{928D9C84-4890-4D6A-AE29-63EC8E321FE0}" srcOrd="4" destOrd="0" parTransId="{4010C400-799E-450D-BC0F-EA0B0ABDF239}" sibTransId="{87DB1079-FFF1-4891-9B5C-6C3F9EA1A5A5}"/>
    <dgm:cxn modelId="{B07344E7-DF78-4E20-B931-7C08D2B7A9C9}" type="presOf" srcId="{3AF57C0E-1469-40EA-933D-908C96AB319F}" destId="{79012F21-AAB9-47FC-918B-5990E225E665}" srcOrd="0" destOrd="0" presId="urn:microsoft.com/office/officeart/2005/8/layout/vList2"/>
    <dgm:cxn modelId="{514A6EE7-1238-462A-97DA-46DAD6D3A0D0}" srcId="{E841F549-FA3C-4AE0-8821-33C3265010CA}" destId="{372CDB5E-2393-4110-9550-00940B405CA5}" srcOrd="1" destOrd="0" parTransId="{59E6B4E1-712A-4DFD-88E8-1280670589BD}" sibTransId="{10D39837-9334-48A2-A889-CCA9E5FFD63A}"/>
    <dgm:cxn modelId="{EDBFC2E7-E89A-438A-88F9-D897D8B9F656}" srcId="{E841F549-FA3C-4AE0-8821-33C3265010CA}" destId="{DDA762B5-E777-456C-BE1F-D57020878EBC}" srcOrd="2" destOrd="0" parTransId="{4BB5658B-2F41-42D6-8211-5355E6B68AF2}" sibTransId="{521CC3C1-A657-4483-BDF6-546EE22A3213}"/>
    <dgm:cxn modelId="{F72B8CC6-1AEC-40CA-85D0-9030CC934832}" type="presParOf" srcId="{49179120-4DB2-4B1E-B1A1-2B42B067E861}" destId="{857AB320-0931-4BF4-BD6C-1A8E19994604}" srcOrd="0" destOrd="0" presId="urn:microsoft.com/office/officeart/2005/8/layout/vList2"/>
    <dgm:cxn modelId="{8F737FAB-5B63-42D1-9096-825D2EA960BE}" type="presParOf" srcId="{49179120-4DB2-4B1E-B1A1-2B42B067E861}" destId="{31E91224-EA34-4AAF-90A2-5698A1D43E26}" srcOrd="1" destOrd="0" presId="urn:microsoft.com/office/officeart/2005/8/layout/vList2"/>
    <dgm:cxn modelId="{D83BE1CE-A415-4EB7-9AE5-8AA62368C4CE}" type="presParOf" srcId="{49179120-4DB2-4B1E-B1A1-2B42B067E861}" destId="{C6A30672-0DE1-4667-BEC6-17380FC2572D}" srcOrd="2" destOrd="0" presId="urn:microsoft.com/office/officeart/2005/8/layout/vList2"/>
    <dgm:cxn modelId="{F497470A-4D90-4853-A566-8B70A514E8F0}" type="presParOf" srcId="{49179120-4DB2-4B1E-B1A1-2B42B067E861}" destId="{3A496E3B-B218-445A-8D5F-DC2B9A2D7DB0}" srcOrd="3" destOrd="0" presId="urn:microsoft.com/office/officeart/2005/8/layout/vList2"/>
    <dgm:cxn modelId="{827AD88C-416C-46E3-9D19-42D14216E168}" type="presParOf" srcId="{49179120-4DB2-4B1E-B1A1-2B42B067E861}" destId="{DECD34DC-F486-40A1-A5C5-0C011FD9DEB5}" srcOrd="4" destOrd="0" presId="urn:microsoft.com/office/officeart/2005/8/layout/vList2"/>
    <dgm:cxn modelId="{4FD2F815-FC43-4322-A115-291E78231DED}" type="presParOf" srcId="{49179120-4DB2-4B1E-B1A1-2B42B067E861}" destId="{2674E4E7-FE19-4B16-ABD9-ED19DE7B13A8}" srcOrd="5" destOrd="0" presId="urn:microsoft.com/office/officeart/2005/8/layout/vList2"/>
    <dgm:cxn modelId="{81F73EE2-A34A-42D5-8C61-FAB9457CA49B}" type="presParOf" srcId="{49179120-4DB2-4B1E-B1A1-2B42B067E861}" destId="{79012F21-AAB9-47FC-918B-5990E225E665}" srcOrd="6" destOrd="0" presId="urn:microsoft.com/office/officeart/2005/8/layout/vList2"/>
    <dgm:cxn modelId="{05948E88-5A64-40BE-9BC2-858554819DEA}" type="presParOf" srcId="{49179120-4DB2-4B1E-B1A1-2B42B067E861}" destId="{7BD38CB8-B779-42C2-A144-E2854475A613}" srcOrd="7" destOrd="0" presId="urn:microsoft.com/office/officeart/2005/8/layout/vList2"/>
    <dgm:cxn modelId="{F09DCC24-48AB-40D4-BEC6-6BE28AA7EFA8}" type="presParOf" srcId="{49179120-4DB2-4B1E-B1A1-2B42B067E861}" destId="{657C0B33-DDFB-47D2-B6F0-CCE6B8D45FE1}" srcOrd="8" destOrd="0" presId="urn:microsoft.com/office/officeart/2005/8/layout/vList2"/>
    <dgm:cxn modelId="{A5DB7465-3477-418E-BAC6-4307C541BAB1}" type="presParOf" srcId="{49179120-4DB2-4B1E-B1A1-2B42B067E861}" destId="{842807B8-E86F-40A5-A621-E20EBD639571}" srcOrd="9" destOrd="0" presId="urn:microsoft.com/office/officeart/2005/8/layout/vList2"/>
    <dgm:cxn modelId="{80513BBF-8BAA-40DF-87F2-C228958807BF}" type="presParOf" srcId="{49179120-4DB2-4B1E-B1A1-2B42B067E861}" destId="{881862E7-1089-4BA1-8393-7E0BABA01B29}"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AB320-0931-4BF4-BD6C-1A8E19994604}">
      <dsp:nvSpPr>
        <dsp:cNvPr id="0" name=""/>
        <dsp:cNvSpPr/>
      </dsp:nvSpPr>
      <dsp:spPr>
        <a:xfrm>
          <a:off x="0" y="9221"/>
          <a:ext cx="6042306" cy="56159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outerShdw blurRad="38100" dist="38100" dir="2700000" algn="tl">
                  <a:srgbClr val="000000">
                    <a:alpha val="43137"/>
                  </a:srgbClr>
                </a:outerShdw>
              </a:effectLst>
            </a:rPr>
            <a:t>What is sentiment analysis?</a:t>
          </a:r>
          <a:endParaRPr lang="en-US" sz="2400" kern="1200" dirty="0">
            <a:effectLst>
              <a:outerShdw blurRad="38100" dist="38100" dir="2700000" algn="tl">
                <a:srgbClr val="000000">
                  <a:alpha val="43137"/>
                </a:srgbClr>
              </a:outerShdw>
            </a:effectLst>
          </a:endParaRPr>
        </a:p>
      </dsp:txBody>
      <dsp:txXfrm>
        <a:off x="27415" y="36636"/>
        <a:ext cx="5987476" cy="506769"/>
      </dsp:txXfrm>
    </dsp:sp>
    <dsp:sp modelId="{C6A30672-0DE1-4667-BEC6-17380FC2572D}">
      <dsp:nvSpPr>
        <dsp:cNvPr id="0" name=""/>
        <dsp:cNvSpPr/>
      </dsp:nvSpPr>
      <dsp:spPr>
        <a:xfrm>
          <a:off x="0" y="651541"/>
          <a:ext cx="6042306" cy="56159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outerShdw blurRad="38100" dist="38100" dir="2700000" algn="tl">
                  <a:srgbClr val="000000">
                    <a:alpha val="43137"/>
                  </a:srgbClr>
                </a:outerShdw>
              </a:effectLst>
            </a:rPr>
            <a:t>Types of sentiment analysis</a:t>
          </a:r>
          <a:endParaRPr lang="en-US" sz="2400" i="0" kern="1200" dirty="0">
            <a:effectLst>
              <a:outerShdw blurRad="38100" dist="38100" dir="2700000" algn="tl">
                <a:srgbClr val="000000">
                  <a:alpha val="43137"/>
                </a:srgbClr>
              </a:outerShdw>
            </a:effectLst>
          </a:endParaRPr>
        </a:p>
      </dsp:txBody>
      <dsp:txXfrm>
        <a:off x="27415" y="678956"/>
        <a:ext cx="5987476" cy="506769"/>
      </dsp:txXfrm>
    </dsp:sp>
    <dsp:sp modelId="{DECD34DC-F486-40A1-A5C5-0C011FD9DEB5}">
      <dsp:nvSpPr>
        <dsp:cNvPr id="0" name=""/>
        <dsp:cNvSpPr/>
      </dsp:nvSpPr>
      <dsp:spPr>
        <a:xfrm>
          <a:off x="0" y="1282261"/>
          <a:ext cx="6042306" cy="56159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outerShdw blurRad="38100" dist="38100" dir="2700000" algn="tl">
                  <a:srgbClr val="000000">
                    <a:alpha val="43137"/>
                  </a:srgbClr>
                </a:outerShdw>
              </a:effectLst>
            </a:rPr>
            <a:t>Why it’s important?</a:t>
          </a:r>
          <a:endParaRPr lang="en-US" sz="2400" kern="1200" dirty="0">
            <a:effectLst>
              <a:outerShdw blurRad="38100" dist="38100" dir="2700000" algn="tl">
                <a:srgbClr val="000000">
                  <a:alpha val="43137"/>
                </a:srgbClr>
              </a:outerShdw>
            </a:effectLst>
          </a:endParaRPr>
        </a:p>
      </dsp:txBody>
      <dsp:txXfrm>
        <a:off x="27415" y="1309676"/>
        <a:ext cx="5987476" cy="506769"/>
      </dsp:txXfrm>
    </dsp:sp>
    <dsp:sp modelId="{79012F21-AAB9-47FC-918B-5990E225E665}">
      <dsp:nvSpPr>
        <dsp:cNvPr id="0" name=""/>
        <dsp:cNvSpPr/>
      </dsp:nvSpPr>
      <dsp:spPr>
        <a:xfrm>
          <a:off x="0" y="1912981"/>
          <a:ext cx="6042306" cy="56159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outerShdw blurRad="38100" dist="38100" dir="2700000" algn="tl">
                  <a:srgbClr val="000000">
                    <a:alpha val="43137"/>
                  </a:srgbClr>
                </a:outerShdw>
              </a:effectLst>
            </a:rPr>
            <a:t>How does it work?</a:t>
          </a:r>
          <a:endParaRPr lang="en-US" sz="2400" kern="1200" dirty="0">
            <a:effectLst>
              <a:outerShdw blurRad="38100" dist="38100" dir="2700000" algn="tl">
                <a:srgbClr val="000000">
                  <a:alpha val="43137"/>
                </a:srgbClr>
              </a:outerShdw>
            </a:effectLst>
          </a:endParaRPr>
        </a:p>
      </dsp:txBody>
      <dsp:txXfrm>
        <a:off x="27415" y="1940396"/>
        <a:ext cx="5987476" cy="506769"/>
      </dsp:txXfrm>
    </dsp:sp>
    <dsp:sp modelId="{657C0B33-DDFB-47D2-B6F0-CCE6B8D45FE1}">
      <dsp:nvSpPr>
        <dsp:cNvPr id="0" name=""/>
        <dsp:cNvSpPr/>
      </dsp:nvSpPr>
      <dsp:spPr>
        <a:xfrm>
          <a:off x="0" y="2543701"/>
          <a:ext cx="6042306" cy="56159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outerShdw blurRad="38100" dist="38100" dir="2700000" algn="tl">
                  <a:srgbClr val="000000">
                    <a:alpha val="43137"/>
                  </a:srgbClr>
                </a:outerShdw>
              </a:effectLst>
            </a:rPr>
            <a:t>Challenges</a:t>
          </a:r>
          <a:endParaRPr lang="en-US" sz="2400" kern="1200" dirty="0">
            <a:effectLst>
              <a:outerShdw blurRad="38100" dist="38100" dir="2700000" algn="tl">
                <a:srgbClr val="000000">
                  <a:alpha val="43137"/>
                </a:srgbClr>
              </a:outerShdw>
            </a:effectLst>
          </a:endParaRPr>
        </a:p>
      </dsp:txBody>
      <dsp:txXfrm>
        <a:off x="27415" y="2571116"/>
        <a:ext cx="5987476" cy="506769"/>
      </dsp:txXfrm>
    </dsp:sp>
    <dsp:sp modelId="{881862E7-1089-4BA1-8393-7E0BABA01B29}">
      <dsp:nvSpPr>
        <dsp:cNvPr id="0" name=""/>
        <dsp:cNvSpPr/>
      </dsp:nvSpPr>
      <dsp:spPr>
        <a:xfrm>
          <a:off x="0" y="3174421"/>
          <a:ext cx="6042306" cy="56159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outerShdw blurRad="38100" dist="38100" dir="2700000" algn="tl">
                  <a:srgbClr val="000000">
                    <a:alpha val="43137"/>
                  </a:srgbClr>
                </a:outerShdw>
              </a:effectLst>
            </a:rPr>
            <a:t>Applications</a:t>
          </a:r>
          <a:endParaRPr lang="en-US" sz="2400" kern="1200" dirty="0">
            <a:effectLst>
              <a:outerShdw blurRad="38100" dist="38100" dir="2700000" algn="tl">
                <a:srgbClr val="000000">
                  <a:alpha val="43137"/>
                </a:srgbClr>
              </a:outerShdw>
            </a:effectLst>
          </a:endParaRPr>
        </a:p>
      </dsp:txBody>
      <dsp:txXfrm>
        <a:off x="27415" y="3201836"/>
        <a:ext cx="5987476" cy="5067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4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8602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6480"/>
            <a:ext cx="8246070" cy="763526"/>
          </a:xfrm>
        </p:spPr>
        <p:txBody>
          <a:bodyPr>
            <a:normAutofit/>
          </a:bodyPr>
          <a:lstStyle>
            <a:lvl1pPr algn="l">
              <a:defRPr sz="3600" baseline="0">
                <a:solidFill>
                  <a:srgbClr val="FFC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2"/>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002318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6" r:id="rId3"/>
    <p:sldLayoutId id="2147483667" r:id="rId4"/>
    <p:sldLayoutId id="214748367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16957" y="797038"/>
            <a:ext cx="9260957" cy="1087532"/>
          </a:xfrm>
          <a:prstGeom prst="rect">
            <a:avLst/>
          </a:prstGeom>
        </p:spPr>
        <p:txBody>
          <a:bodyPr spcFirstLastPara="1" wrap="square" lIns="91425" tIns="91425" rIns="91425" bIns="91425" anchor="b" anchorCtr="0">
            <a:noAutofit/>
          </a:bodyPr>
          <a:lstStyle/>
          <a:p>
            <a:pPr lvl="0" algn="ctr"/>
            <a:r>
              <a:rPr lang="en-US" sz="4400">
                <a:solidFill>
                  <a:srgbClr val="FFC000"/>
                </a:solidFill>
                <a:latin typeface="Rajdhani"/>
                <a:ea typeface="Rajdhani"/>
                <a:cs typeface="Rajdhani"/>
                <a:sym typeface="Rajdhani"/>
              </a:rPr>
              <a:t>Analysis and </a:t>
            </a:r>
            <a:r>
              <a:rPr lang="en-US" sz="4400" dirty="0">
                <a:solidFill>
                  <a:srgbClr val="FFC000"/>
                </a:solidFill>
                <a:latin typeface="Rajdhani"/>
                <a:ea typeface="Rajdhani"/>
                <a:cs typeface="Rajdhani"/>
                <a:sym typeface="Rajdhani"/>
              </a:rPr>
              <a:t>Uncovering the Emotions of Text</a:t>
            </a:r>
            <a:endParaRPr sz="4400" dirty="0">
              <a:solidFill>
                <a:srgbClr val="FFC000"/>
              </a:solidFill>
              <a:latin typeface="Rajdhani"/>
              <a:ea typeface="Rajdhani"/>
              <a:cs typeface="Rajdhani"/>
              <a:sym typeface="Rajdhani"/>
            </a:endParaRPr>
          </a:p>
        </p:txBody>
      </p:sp>
      <p:sp>
        <p:nvSpPr>
          <p:cNvPr id="103" name="Google Shape;103;p24"/>
          <p:cNvSpPr txBox="1">
            <a:spLocks noGrp="1"/>
          </p:cNvSpPr>
          <p:nvPr>
            <p:ph type="subTitle" idx="1"/>
          </p:nvPr>
        </p:nvSpPr>
        <p:spPr>
          <a:xfrm>
            <a:off x="138222" y="3585075"/>
            <a:ext cx="7028121" cy="9231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rPr>
              <a:t>BY : </a:t>
            </a:r>
            <a:r>
              <a:rPr lang="en" sz="1800" b="1">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rPr>
              <a:t>Mohamed Magdy</a:t>
            </a:r>
            <a:endParaRPr lang="en"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lang="en"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US"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rPr>
              <a:t>Supervisor : Dr. Sara Sweidan</a:t>
            </a:r>
            <a:br>
              <a:rPr lang="en"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rPr>
            </a:br>
            <a:endParaRPr lang="en"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rPr>
              <a:t> </a:t>
            </a:r>
            <a:endParaRPr sz="1800" b="1" dirty="0">
              <a:effectLst>
                <a:outerShdw blurRad="38100" dist="38100" dir="2700000" algn="tl">
                  <a:srgbClr val="000000">
                    <a:alpha val="43137"/>
                  </a:srgbClr>
                </a:outerShdw>
              </a:effectLst>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946650" y="79703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6046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288463" y="923988"/>
            <a:ext cx="8246070" cy="3874884"/>
          </a:xfrm>
        </p:spPr>
        <p:txBody>
          <a:bodyPr/>
          <a:lstStyle/>
          <a:p>
            <a:pPr>
              <a:buFont typeface="Arial" panose="020B0604020202020204" pitchFamily="34" charset="0"/>
              <a:buChar char="•"/>
            </a:pPr>
            <a:r>
              <a:rPr lang="en-US" sz="2000" b="1" dirty="0">
                <a:latin typeface="Rajdhani" panose="020B0604020202020204" charset="0"/>
                <a:cs typeface="Rajdhani" panose="020B0604020202020204" charset="0"/>
              </a:rPr>
              <a:t>The majority of emotion recognition systems used in learning systems are focused on detecting fundamental emotions like joy, sadness, or fury. However, an intelligent tutoring system must be able to identify secondary emotions such as boredom or frustration in a pupil. The majority of research on sentiment analysis in text focuses on distinguishing polarity (positive and negative). Therefore, some techniques are used to solve problems, which are:</a:t>
            </a:r>
          </a:p>
          <a:p>
            <a:pPr marL="609600" indent="-457200">
              <a:buFont typeface="+mj-lt"/>
              <a:buAutoNum type="arabicPeriod"/>
            </a:pPr>
            <a:r>
              <a:rPr lang="en-US" sz="2000" b="0" i="0" u="none" strike="noStrike" baseline="0" dirty="0">
                <a:solidFill>
                  <a:srgbClr val="FFFF00"/>
                </a:solidFill>
                <a:latin typeface="Times-Roman"/>
              </a:rPr>
              <a:t>CNN-LSTM model</a:t>
            </a:r>
          </a:p>
          <a:p>
            <a:pPr marL="609600" indent="-457200" algn="l">
              <a:buFont typeface="+mj-lt"/>
              <a:buAutoNum type="arabicPeriod"/>
            </a:pPr>
            <a:r>
              <a:rPr lang="en-US" sz="2000" b="0" i="0" u="none" strike="noStrike" baseline="0" dirty="0">
                <a:solidFill>
                  <a:srgbClr val="FFFF00"/>
                </a:solidFill>
                <a:latin typeface="Times-Roman"/>
              </a:rPr>
              <a:t>Naïve Bayes and</a:t>
            </a:r>
          </a:p>
          <a:p>
            <a:pPr marL="609600" indent="-457200">
              <a:buFont typeface="+mj-lt"/>
              <a:buAutoNum type="arabicPeriod"/>
            </a:pPr>
            <a:r>
              <a:rPr lang="en-US" sz="2000" b="0" i="0" u="none" strike="noStrike" baseline="0" dirty="0">
                <a:solidFill>
                  <a:srgbClr val="FFFF00"/>
                </a:solidFill>
                <a:latin typeface="Times-Roman"/>
              </a:rPr>
              <a:t>SVM</a:t>
            </a:r>
          </a:p>
          <a:p>
            <a:pPr marL="609600" indent="-457200">
              <a:buFont typeface="+mj-lt"/>
              <a:buAutoNum type="arabicPeriod"/>
            </a:pPr>
            <a:r>
              <a:rPr lang="en-US" sz="2000" dirty="0">
                <a:solidFill>
                  <a:srgbClr val="FFFF00"/>
                </a:solidFill>
                <a:latin typeface="Times-Roman"/>
                <a:cs typeface="Rajdhani" panose="020B0604020202020204" charset="0"/>
              </a:rPr>
              <a:t>KNN</a:t>
            </a:r>
            <a:endParaRPr lang="en-US" sz="2000" b="1" dirty="0">
              <a:solidFill>
                <a:srgbClr val="FFFF00"/>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4100255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6046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pic>
        <p:nvPicPr>
          <p:cNvPr id="5" name="Content Placeholder 4">
            <a:extLst>
              <a:ext uri="{FF2B5EF4-FFF2-40B4-BE49-F238E27FC236}">
                <a16:creationId xmlns:a16="http://schemas.microsoft.com/office/drawing/2014/main" id="{8EF87F34-2BBB-46A8-B429-3FA3A8135D4B}"/>
              </a:ext>
            </a:extLst>
          </p:cNvPr>
          <p:cNvPicPr>
            <a:picLocks noGrp="1" noChangeAspect="1"/>
          </p:cNvPicPr>
          <p:nvPr>
            <p:ph idx="1"/>
          </p:nvPr>
        </p:nvPicPr>
        <p:blipFill>
          <a:blip r:embed="rId2"/>
          <a:stretch>
            <a:fillRect/>
          </a:stretch>
        </p:blipFill>
        <p:spPr>
          <a:xfrm>
            <a:off x="414670" y="1290456"/>
            <a:ext cx="7963786" cy="3111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60388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32424"/>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Accuracy</a:t>
            </a:r>
          </a:p>
        </p:txBody>
      </p:sp>
      <p:pic>
        <p:nvPicPr>
          <p:cNvPr id="5" name="Content Placeholder 4">
            <a:extLst>
              <a:ext uri="{FF2B5EF4-FFF2-40B4-BE49-F238E27FC236}">
                <a16:creationId xmlns:a16="http://schemas.microsoft.com/office/drawing/2014/main" id="{32194C45-B4AB-4950-A0F2-43AC0BBB27DD}"/>
              </a:ext>
            </a:extLst>
          </p:cNvPr>
          <p:cNvPicPr>
            <a:picLocks noGrp="1" noChangeAspect="1"/>
          </p:cNvPicPr>
          <p:nvPr>
            <p:ph idx="1"/>
          </p:nvPr>
        </p:nvPicPr>
        <p:blipFill>
          <a:blip r:embed="rId2"/>
          <a:stretch>
            <a:fillRect/>
          </a:stretch>
        </p:blipFill>
        <p:spPr>
          <a:xfrm>
            <a:off x="1694357" y="895950"/>
            <a:ext cx="5201376" cy="2416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696D3B78-8F03-4842-8DB8-C93E1A97F4AB}"/>
              </a:ext>
            </a:extLst>
          </p:cNvPr>
          <p:cNvSpPr txBox="1"/>
          <p:nvPr/>
        </p:nvSpPr>
        <p:spPr>
          <a:xfrm>
            <a:off x="467833" y="3626081"/>
            <a:ext cx="8246070" cy="1169551"/>
          </a:xfrm>
          <a:prstGeom prst="rect">
            <a:avLst/>
          </a:prstGeom>
          <a:noFill/>
        </p:spPr>
        <p:txBody>
          <a:bodyPr wrap="square">
            <a:spAutoFit/>
          </a:bodyPr>
          <a:lstStyle/>
          <a:p>
            <a:pPr algn="ctr"/>
            <a:r>
              <a:rPr lang="en-US" b="1" dirty="0">
                <a:solidFill>
                  <a:srgbClr val="FFFF00"/>
                </a:solidFill>
              </a:rPr>
              <a:t>shows the accuracy values obtained according to the size of the corpus. The traditional ML classifier with the highest score was Bernoulli Naïve Bayes, with an accuracy of 76.77%. In general, Bernoulli Naïve Bayes is a robust classifier against irrelevant features and it is suitable for text classifying. On the other hand, the deep learning model reached a precision of 88.26%, surpassing the other classifiers.</a:t>
            </a:r>
          </a:p>
        </p:txBody>
      </p:sp>
    </p:spTree>
    <p:extLst>
      <p:ext uri="{BB962C8B-B14F-4D97-AF65-F5344CB8AC3E}">
        <p14:creationId xmlns:p14="http://schemas.microsoft.com/office/powerpoint/2010/main" val="357635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185595" y="308235"/>
            <a:ext cx="8324661" cy="615114"/>
          </a:xfrm>
        </p:spPr>
        <p:txBody>
          <a:bodyPr>
            <a:noAutofit/>
          </a:bodyPr>
          <a:lstStyle/>
          <a:p>
            <a:pPr algn="ctr"/>
            <a:r>
              <a:rPr lang="en-US" sz="3200" b="1" spc="300" dirty="0">
                <a:solidFill>
                  <a:schemeClr val="accent4"/>
                </a:solidFill>
              </a:rPr>
              <a:t>An Application of Emotion Detection in Sentiment Analysis on Movie Reviews</a:t>
            </a:r>
            <a:endParaRPr lang="en-US" sz="3200" spc="300" dirty="0">
              <a:solidFill>
                <a:schemeClr val="accent4"/>
              </a:solidFill>
            </a:endParaRP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117695" y="1801640"/>
            <a:ext cx="8460463" cy="2046083"/>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27 January 2021</a:t>
            </a:r>
          </a:p>
          <a:p>
            <a:pPr marL="152400" indent="0">
              <a:buNone/>
            </a:pPr>
            <a:endParaRPr lang="en-US" sz="2400" b="1" dirty="0">
              <a:solidFill>
                <a:srgbClr val="FFFF00"/>
              </a:solidFill>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a:t>
            </a:r>
            <a:r>
              <a:rPr lang="sv-SE" sz="2400" b="1" dirty="0">
                <a:latin typeface="Rajdhani" panose="020B0604020202020204" charset="0"/>
                <a:cs typeface="Rajdhani" panose="020B0604020202020204" charset="0"/>
              </a:rPr>
              <a:t>Ria Ambrocio Sagum</a:t>
            </a:r>
          </a:p>
        </p:txBody>
      </p:sp>
    </p:spTree>
    <p:extLst>
      <p:ext uri="{BB962C8B-B14F-4D97-AF65-F5344CB8AC3E}">
        <p14:creationId xmlns:p14="http://schemas.microsoft.com/office/powerpoint/2010/main" val="209826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6046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288463" y="1140735"/>
            <a:ext cx="8536560" cy="3601385"/>
          </a:xfrm>
        </p:spPr>
        <p:txBody>
          <a:bodyPr/>
          <a:lstStyle/>
          <a:p>
            <a:pPr marL="152400" indent="0">
              <a:buNone/>
            </a:pPr>
            <a:r>
              <a:rPr lang="en-US" sz="2000" b="1" dirty="0">
                <a:latin typeface="Rajdhani" panose="020B0604020202020204" charset="0"/>
                <a:cs typeface="Rajdhani" panose="020B0604020202020204" charset="0"/>
              </a:rPr>
              <a:t>The TF – </a:t>
            </a:r>
            <a:r>
              <a:rPr lang="ar-EG" sz="2000" b="1" dirty="0">
                <a:latin typeface="Rajdhani" panose="020B0604020202020204" charset="0"/>
                <a:cs typeface="Rajdhani" panose="020B0604020202020204" charset="0"/>
              </a:rPr>
              <a:t>IDF</a:t>
            </a:r>
            <a:r>
              <a:rPr lang="en-US" sz="2000" b="1" dirty="0">
                <a:latin typeface="Rajdhani" panose="020B0604020202020204" charset="0"/>
                <a:cs typeface="Rajdhani" panose="020B0604020202020204" charset="0"/>
              </a:rPr>
              <a:t> (Term Frequency-inverse Document Frequency) Algorithm Was Used To Transform Text Into Meaningful Representations Of Numbers In The System Designed For This Research. This Algorithm Takes Frequency (Term Frequency) Into Consideration And Penalizes Words For Being Overused (For Example, The Word "The" Would Be Downvoted Because It Is Too Popular). The Intuition Is That If The Word Is Used In Every Sentence, It Doesn't Have Discriminatory Power. Whereas Words May Be Able To Differentiate The Contents Of The Sentence More Effectively. The Technique Is Commonly Used In NIP Applications To Extract Features.</a:t>
            </a:r>
          </a:p>
        </p:txBody>
      </p:sp>
    </p:spTree>
    <p:extLst>
      <p:ext uri="{BB962C8B-B14F-4D97-AF65-F5344CB8AC3E}">
        <p14:creationId xmlns:p14="http://schemas.microsoft.com/office/powerpoint/2010/main" val="427336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6046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pic>
        <p:nvPicPr>
          <p:cNvPr id="5" name="Content Placeholder 4">
            <a:extLst>
              <a:ext uri="{FF2B5EF4-FFF2-40B4-BE49-F238E27FC236}">
                <a16:creationId xmlns:a16="http://schemas.microsoft.com/office/drawing/2014/main" id="{871F2053-E9E1-4DCE-8CB0-7BD5E4CAACD5}"/>
              </a:ext>
            </a:extLst>
          </p:cNvPr>
          <p:cNvPicPr>
            <a:picLocks noGrp="1" noChangeAspect="1"/>
          </p:cNvPicPr>
          <p:nvPr>
            <p:ph idx="1"/>
          </p:nvPr>
        </p:nvPicPr>
        <p:blipFill>
          <a:blip r:embed="rId2"/>
          <a:stretch>
            <a:fillRect/>
          </a:stretch>
        </p:blipFill>
        <p:spPr>
          <a:xfrm>
            <a:off x="861237" y="1222744"/>
            <a:ext cx="7208875" cy="3114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525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6046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288463" y="923988"/>
            <a:ext cx="8246070" cy="3874884"/>
          </a:xfrm>
        </p:spPr>
        <p:txBody>
          <a:bodyPr/>
          <a:lstStyle/>
          <a:p>
            <a:pPr>
              <a:buFont typeface="Arial" panose="020B0604020202020204" pitchFamily="34" charset="0"/>
              <a:buChar char="•"/>
            </a:pPr>
            <a:r>
              <a:rPr lang="en-US" sz="2000" b="1" dirty="0">
                <a:latin typeface="Rajdhani" panose="020B0604020202020204" charset="0"/>
                <a:cs typeface="Rajdhani" panose="020B0604020202020204" charset="0"/>
              </a:rPr>
              <a:t>Different tools can be used in this area like text classification. Text classification is a process of extracting textual data from reviews and classifying them into positive and negative polarity. Classification is performed by applying machine learning (ML) methods or Heuristic-based methods.</a:t>
            </a:r>
          </a:p>
          <a:p>
            <a:pPr marL="609600" indent="-457200">
              <a:buFont typeface="+mj-lt"/>
              <a:buAutoNum type="arabicPeriod"/>
            </a:pPr>
            <a:r>
              <a:rPr lang="en-US" sz="2000" b="1" dirty="0">
                <a:solidFill>
                  <a:srgbClr val="FFFF00"/>
                </a:solidFill>
                <a:latin typeface="Rajdhani" panose="020B0604020202020204" charset="0"/>
                <a:cs typeface="Rajdhani" panose="020B0604020202020204" charset="0"/>
              </a:rPr>
              <a:t>Support Vector Machine (SVM).</a:t>
            </a:r>
          </a:p>
          <a:p>
            <a:pPr marL="609600" indent="-457200">
              <a:buFont typeface="+mj-lt"/>
              <a:buAutoNum type="arabicPeriod"/>
            </a:pPr>
            <a:r>
              <a:rPr lang="en-US" sz="2000" b="1" dirty="0">
                <a:solidFill>
                  <a:srgbClr val="FFFF00"/>
                </a:solidFill>
                <a:latin typeface="Rajdhani" panose="020B0604020202020204" charset="0"/>
                <a:cs typeface="Rajdhani" panose="020B0604020202020204" charset="0"/>
              </a:rPr>
              <a:t>Naive Bayes (NB).</a:t>
            </a:r>
          </a:p>
          <a:p>
            <a:pPr marL="609600" indent="-457200">
              <a:buFont typeface="+mj-lt"/>
              <a:buAutoNum type="arabicPeriod"/>
            </a:pPr>
            <a:r>
              <a:rPr lang="en-US" sz="2000" b="1" dirty="0">
                <a:solidFill>
                  <a:srgbClr val="FFFF00"/>
                </a:solidFill>
                <a:latin typeface="Rajdhani" panose="020B0604020202020204" charset="0"/>
                <a:cs typeface="Rajdhani" panose="020B0604020202020204" charset="0"/>
              </a:rPr>
              <a:t>Maximum Entropy.</a:t>
            </a:r>
          </a:p>
          <a:p>
            <a:pPr marL="609600" indent="-457200">
              <a:buFont typeface="+mj-lt"/>
              <a:buAutoNum type="arabicPeriod"/>
            </a:pPr>
            <a:r>
              <a:rPr lang="en-US" sz="2000" b="1" dirty="0">
                <a:solidFill>
                  <a:srgbClr val="FFFF00"/>
                </a:solidFill>
                <a:latin typeface="Rajdhani" panose="020B0604020202020204" charset="0"/>
                <a:cs typeface="Rajdhani" panose="020B0604020202020204" charset="0"/>
              </a:rPr>
              <a:t>K-Nearest neighborhood</a:t>
            </a:r>
          </a:p>
        </p:txBody>
      </p:sp>
    </p:spTree>
    <p:extLst>
      <p:ext uri="{BB962C8B-B14F-4D97-AF65-F5344CB8AC3E}">
        <p14:creationId xmlns:p14="http://schemas.microsoft.com/office/powerpoint/2010/main" val="3920825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32424"/>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Accuracy</a:t>
            </a:r>
          </a:p>
        </p:txBody>
      </p:sp>
      <p:sp>
        <p:nvSpPr>
          <p:cNvPr id="7" name="TextBox 6">
            <a:extLst>
              <a:ext uri="{FF2B5EF4-FFF2-40B4-BE49-F238E27FC236}">
                <a16:creationId xmlns:a16="http://schemas.microsoft.com/office/drawing/2014/main" id="{696D3B78-8F03-4842-8DB8-C93E1A97F4AB}"/>
              </a:ext>
            </a:extLst>
          </p:cNvPr>
          <p:cNvSpPr txBox="1"/>
          <p:nvPr/>
        </p:nvSpPr>
        <p:spPr>
          <a:xfrm>
            <a:off x="467833" y="3626081"/>
            <a:ext cx="8246070" cy="307777"/>
          </a:xfrm>
          <a:prstGeom prst="rect">
            <a:avLst/>
          </a:prstGeom>
          <a:noFill/>
        </p:spPr>
        <p:txBody>
          <a:bodyPr wrap="square">
            <a:spAutoFit/>
          </a:bodyPr>
          <a:lstStyle/>
          <a:p>
            <a:pPr algn="ctr"/>
            <a:endParaRPr lang="en-US" b="1" dirty="0">
              <a:solidFill>
                <a:srgbClr val="FFFF00"/>
              </a:solidFill>
            </a:endParaRPr>
          </a:p>
        </p:txBody>
      </p:sp>
      <p:pic>
        <p:nvPicPr>
          <p:cNvPr id="8" name="Content Placeholder 7">
            <a:extLst>
              <a:ext uri="{FF2B5EF4-FFF2-40B4-BE49-F238E27FC236}">
                <a16:creationId xmlns:a16="http://schemas.microsoft.com/office/drawing/2014/main" id="{56025F3C-4E23-488C-8EDE-F67A9CA4087F}"/>
              </a:ext>
            </a:extLst>
          </p:cNvPr>
          <p:cNvPicPr>
            <a:picLocks noGrp="1" noChangeAspect="1"/>
          </p:cNvPicPr>
          <p:nvPr>
            <p:ph idx="1"/>
          </p:nvPr>
        </p:nvPicPr>
        <p:blipFill>
          <a:blip r:embed="rId2"/>
          <a:stretch>
            <a:fillRect/>
          </a:stretch>
        </p:blipFill>
        <p:spPr>
          <a:xfrm>
            <a:off x="973427" y="895950"/>
            <a:ext cx="6876142" cy="2538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EE81120B-AEE9-4169-BE79-8E55ED634E72}"/>
              </a:ext>
            </a:extLst>
          </p:cNvPr>
          <p:cNvSpPr txBox="1"/>
          <p:nvPr/>
        </p:nvSpPr>
        <p:spPr>
          <a:xfrm>
            <a:off x="288462" y="3626081"/>
            <a:ext cx="8589723" cy="1169551"/>
          </a:xfrm>
          <a:prstGeom prst="rect">
            <a:avLst/>
          </a:prstGeom>
          <a:noFill/>
        </p:spPr>
        <p:txBody>
          <a:bodyPr wrap="square">
            <a:spAutoFit/>
          </a:bodyPr>
          <a:lstStyle/>
          <a:p>
            <a:pPr algn="ctr"/>
            <a:r>
              <a:rPr lang="en-US" b="1" i="0" dirty="0">
                <a:solidFill>
                  <a:srgbClr val="FFFF00"/>
                </a:solidFill>
                <a:effectLst/>
                <a:latin typeface="Open Sans" panose="020B0606030504020204" pitchFamily="34" charset="0"/>
              </a:rPr>
              <a:t>Correlation of Data is performed using Pearson R Test or Pearson correlation coefficient that measures the strength between variables and relationships. We can say that Emotion Detection can enhance the accuracy of the Sentiment Analyzer. The mean of correlation that is gathered by collecting correlation coefficients that result from different weights assigned to Emotion and Sentiment has a value of 0.494882667 (49.4%).</a:t>
            </a:r>
            <a:endParaRPr lang="en-US" b="1" dirty="0">
              <a:solidFill>
                <a:srgbClr val="FFFF00"/>
              </a:solidFill>
            </a:endParaRPr>
          </a:p>
        </p:txBody>
      </p:sp>
    </p:spTree>
    <p:extLst>
      <p:ext uri="{BB962C8B-B14F-4D97-AF65-F5344CB8AC3E}">
        <p14:creationId xmlns:p14="http://schemas.microsoft.com/office/powerpoint/2010/main" val="3957324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53497" y="281179"/>
            <a:ext cx="8324661" cy="1629102"/>
          </a:xfrm>
        </p:spPr>
        <p:txBody>
          <a:bodyPr>
            <a:noAutofit/>
          </a:bodyPr>
          <a:lstStyle/>
          <a:p>
            <a:pPr algn="ctr"/>
            <a:r>
              <a:rPr lang="en-US" sz="3200" spc="300" dirty="0">
                <a:solidFill>
                  <a:schemeClr val="accent4"/>
                </a:solidFill>
              </a:rPr>
              <a:t>Sentiment Analysis Using Machine Learning Classifiers: Evaluation of Performance</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195057" y="2109458"/>
            <a:ext cx="8441539" cy="2281473"/>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2019</a:t>
            </a:r>
          </a:p>
          <a:p>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a:t>
            </a:r>
            <a:r>
              <a:rPr lang="en-US" sz="2400" b="1" dirty="0" err="1">
                <a:latin typeface="Rajdhani" panose="020B0604020202020204" charset="0"/>
                <a:cs typeface="Rajdhani" panose="020B0604020202020204" charset="0"/>
              </a:rPr>
              <a:t>Shamantha</a:t>
            </a:r>
            <a:r>
              <a:rPr lang="en-US" sz="2400" b="1" dirty="0">
                <a:latin typeface="Rajdhani" panose="020B0604020202020204" charset="0"/>
                <a:cs typeface="Rajdhani" panose="020B0604020202020204" charset="0"/>
              </a:rPr>
              <a:t> Rai B &amp; </a:t>
            </a:r>
            <a:r>
              <a:rPr lang="en-US" sz="2400" b="1" dirty="0" err="1">
                <a:latin typeface="Rajdhani" panose="020B0604020202020204" charset="0"/>
                <a:cs typeface="Rajdhani" panose="020B0604020202020204" charset="0"/>
              </a:rPr>
              <a:t>Sweekriti</a:t>
            </a:r>
            <a:r>
              <a:rPr lang="en-US" sz="2400" b="1" dirty="0">
                <a:latin typeface="Rajdhani" panose="020B0604020202020204" charset="0"/>
                <a:cs typeface="Rajdhani" panose="020B0604020202020204" charset="0"/>
              </a:rPr>
              <a:t> M Shetty.</a:t>
            </a:r>
          </a:p>
        </p:txBody>
      </p:sp>
    </p:spTree>
    <p:extLst>
      <p:ext uri="{BB962C8B-B14F-4D97-AF65-F5344CB8AC3E}">
        <p14:creationId xmlns:p14="http://schemas.microsoft.com/office/powerpoint/2010/main" val="389143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288463" y="1140736"/>
            <a:ext cx="4283538" cy="3874884"/>
          </a:xfrm>
        </p:spPr>
        <p:txBody>
          <a:bodyPr/>
          <a:lstStyle/>
          <a:p>
            <a:pPr marL="152400" indent="0">
              <a:buNone/>
            </a:pPr>
            <a:r>
              <a:rPr lang="en-US" sz="2000" b="1" dirty="0">
                <a:solidFill>
                  <a:srgbClr val="FFFF00"/>
                </a:solidFill>
                <a:latin typeface="Rajdhani" panose="020B0604020202020204" charset="0"/>
                <a:cs typeface="Rajdhani" panose="020B0604020202020204" charset="0"/>
              </a:rPr>
              <a:t>First</a:t>
            </a:r>
            <a:r>
              <a:rPr lang="en-US" sz="2000" b="1" dirty="0">
                <a:latin typeface="Rajdhani" panose="020B0604020202020204" charset="0"/>
                <a:cs typeface="Rajdhani" panose="020B0604020202020204" charset="0"/>
              </a:rPr>
              <a:t> : preprocessing Tweets where tokenization and cleaning takes place. </a:t>
            </a:r>
          </a:p>
          <a:p>
            <a:pPr marL="152400" indent="0">
              <a:buNone/>
            </a:pPr>
            <a:r>
              <a:rPr lang="en-US" sz="2000" b="1" dirty="0">
                <a:solidFill>
                  <a:srgbClr val="FFFF00"/>
                </a:solidFill>
                <a:latin typeface="Rajdhani" panose="020B0604020202020204" charset="0"/>
                <a:cs typeface="Rajdhani" panose="020B0604020202020204" charset="0"/>
              </a:rPr>
              <a:t>Second</a:t>
            </a:r>
            <a:r>
              <a:rPr lang="en-US" sz="2000" b="1" dirty="0">
                <a:latin typeface="Rajdhani" panose="020B0604020202020204" charset="0"/>
                <a:cs typeface="Rajdhani" panose="020B0604020202020204" charset="0"/>
              </a:rPr>
              <a:t> : data then passed processing where Naive Bayes algorithm is applied </a:t>
            </a:r>
          </a:p>
          <a:p>
            <a:pPr marL="152400" indent="0">
              <a:buNone/>
            </a:pPr>
            <a:r>
              <a:rPr lang="en-US" sz="2000" b="1" dirty="0">
                <a:solidFill>
                  <a:srgbClr val="FFFF00"/>
                </a:solidFill>
                <a:latin typeface="Rajdhani" panose="020B0604020202020204" charset="0"/>
                <a:cs typeface="Rajdhani" panose="020B0604020202020204" charset="0"/>
              </a:rPr>
              <a:t>Third</a:t>
            </a:r>
            <a:r>
              <a:rPr lang="en-US" sz="2000" b="1" dirty="0">
                <a:latin typeface="Rajdhani" panose="020B0604020202020204" charset="0"/>
                <a:cs typeface="Rajdhani" panose="020B0604020202020204" charset="0"/>
              </a:rPr>
              <a:t> : output from algorithm is obtained in positive and negative opinion format. </a:t>
            </a:r>
          </a:p>
          <a:p>
            <a:pPr marL="152400" indent="0">
              <a:buNone/>
            </a:pPr>
            <a:r>
              <a:rPr lang="en-US" sz="2000" b="1" dirty="0">
                <a:solidFill>
                  <a:srgbClr val="FFFF00"/>
                </a:solidFill>
                <a:latin typeface="Rajdhani" panose="020B0604020202020204" charset="0"/>
                <a:cs typeface="Rajdhani" panose="020B0604020202020204" charset="0"/>
              </a:rPr>
              <a:t>Last</a:t>
            </a:r>
            <a:r>
              <a:rPr lang="en-US" sz="2000" b="1" dirty="0">
                <a:latin typeface="Rajdhani" panose="020B0604020202020204" charset="0"/>
                <a:cs typeface="Rajdhani" panose="020B0604020202020204" charset="0"/>
              </a:rPr>
              <a:t> : the general polarities of comments are decided.</a:t>
            </a:r>
          </a:p>
        </p:txBody>
      </p:sp>
      <p:pic>
        <p:nvPicPr>
          <p:cNvPr id="5" name="Picture 4" descr="Diagram&#10;&#10;Description automatically generated">
            <a:extLst>
              <a:ext uri="{FF2B5EF4-FFF2-40B4-BE49-F238E27FC236}">
                <a16:creationId xmlns:a16="http://schemas.microsoft.com/office/drawing/2014/main" id="{D8E88B90-CFBF-40A3-85CC-8961BE0F0777}"/>
              </a:ext>
            </a:extLst>
          </p:cNvPr>
          <p:cNvPicPr>
            <a:picLocks noChangeAspect="1"/>
          </p:cNvPicPr>
          <p:nvPr/>
        </p:nvPicPr>
        <p:blipFill>
          <a:blip r:embed="rId2"/>
          <a:stretch>
            <a:fillRect/>
          </a:stretch>
        </p:blipFill>
        <p:spPr>
          <a:xfrm>
            <a:off x="4724316" y="1855153"/>
            <a:ext cx="4217666" cy="1964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2807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2465F01-B99D-487B-9836-02BDE00F3EF6}"/>
              </a:ext>
            </a:extLst>
          </p:cNvPr>
          <p:cNvGraphicFramePr/>
          <p:nvPr>
            <p:extLst>
              <p:ext uri="{D42A27DB-BD31-4B8C-83A1-F6EECF244321}">
                <p14:modId xmlns:p14="http://schemas.microsoft.com/office/powerpoint/2010/main" val="2721903374"/>
              </p:ext>
            </p:extLst>
          </p:nvPr>
        </p:nvGraphicFramePr>
        <p:xfrm>
          <a:off x="326597" y="1251092"/>
          <a:ext cx="6042306" cy="37568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00" name="Google Shape;1800;p48"/>
          <p:cNvSpPr txBox="1">
            <a:spLocks noGrp="1"/>
          </p:cNvSpPr>
          <p:nvPr>
            <p:ph type="title"/>
          </p:nvPr>
        </p:nvSpPr>
        <p:spPr>
          <a:xfrm>
            <a:off x="720100" y="509825"/>
            <a:ext cx="71692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spc="300" dirty="0">
                <a:effectLst>
                  <a:outerShdw blurRad="38100" dist="38100" dir="2700000" algn="tl">
                    <a:srgbClr val="000000">
                      <a:alpha val="43137"/>
                    </a:srgbClr>
                  </a:outerShdw>
                </a:effectLst>
              </a:rPr>
              <a:t>O</a:t>
            </a:r>
            <a:r>
              <a:rPr lang="en" sz="4000" spc="300" dirty="0">
                <a:effectLst>
                  <a:outerShdw blurRad="38100" dist="38100" dir="2700000" algn="tl">
                    <a:srgbClr val="000000">
                      <a:alpha val="43137"/>
                    </a:srgbClr>
                  </a:outerShdw>
                </a:effectLst>
              </a:rPr>
              <a:t>utLine</a:t>
            </a:r>
            <a:endParaRPr sz="3600" dirty="0">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3BBB83C-6856-43B7-8106-B37C47D17879}"/>
              </a:ext>
            </a:extLst>
          </p:cNvPr>
          <p:cNvPicPr>
            <a:picLocks noChangeAspect="1"/>
          </p:cNvPicPr>
          <p:nvPr/>
        </p:nvPicPr>
        <p:blipFill>
          <a:blip r:embed="rId9"/>
          <a:stretch>
            <a:fillRect/>
          </a:stretch>
        </p:blipFill>
        <p:spPr>
          <a:xfrm>
            <a:off x="6296921" y="1082525"/>
            <a:ext cx="2847079" cy="32433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3" name="Content Placeholder 2">
            <a:extLst>
              <a:ext uri="{FF2B5EF4-FFF2-40B4-BE49-F238E27FC236}">
                <a16:creationId xmlns:a16="http://schemas.microsoft.com/office/drawing/2014/main" id="{D913C97E-E6E7-4055-A99A-BA10A124542E}"/>
              </a:ext>
            </a:extLst>
          </p:cNvPr>
          <p:cNvSpPr>
            <a:spLocks noGrp="1"/>
          </p:cNvSpPr>
          <p:nvPr>
            <p:ph idx="1"/>
          </p:nvPr>
        </p:nvSpPr>
        <p:spPr>
          <a:xfrm>
            <a:off x="440730" y="1050006"/>
            <a:ext cx="8246070" cy="4028988"/>
          </a:xfrm>
        </p:spPr>
        <p:txBody>
          <a:bodyPr anchor="b"/>
          <a:lstStyle/>
          <a:p>
            <a:pPr algn="l"/>
            <a:r>
              <a:rPr lang="en-US" sz="2400" b="1" dirty="0">
                <a:latin typeface="Rajdhani" panose="020B0604020202020204" charset="0"/>
                <a:cs typeface="Rajdhani" panose="020B0604020202020204" charset="0"/>
              </a:rPr>
              <a:t>Machine Learning algorithms analyze the data which helps in developing an analytical model. These algorithms will assess data continuously and interpret it to assess the hidden insights.</a:t>
            </a:r>
          </a:p>
          <a:p>
            <a:pPr algn="l"/>
            <a:r>
              <a:rPr lang="en-US" sz="2400" b="1" dirty="0">
                <a:latin typeface="Rajdhani" panose="020B0604020202020204" charset="0"/>
                <a:cs typeface="Rajdhani" panose="020B0604020202020204" charset="0"/>
              </a:rPr>
              <a:t> There is three machine learning classifiers used:</a:t>
            </a:r>
          </a:p>
          <a:p>
            <a:pPr marL="1295400" lvl="2" indent="-228600">
              <a:lnSpc>
                <a:spcPct val="100000"/>
              </a:lnSpc>
              <a:buClr>
                <a:srgbClr val="FFC000"/>
              </a:buClr>
              <a:buFont typeface="+mj-lt"/>
              <a:buAutoNum type="arabicPeriod"/>
            </a:pPr>
            <a:r>
              <a:rPr lang="en-US" sz="1100" b="1" dirty="0">
                <a:latin typeface="Rajdhani" panose="020B0604020202020204" charset="0"/>
                <a:cs typeface="Rajdhani" panose="020B0604020202020204" charset="0"/>
              </a:rPr>
              <a:t> </a:t>
            </a:r>
            <a:r>
              <a:rPr lang="en-US" sz="2400" b="1" dirty="0">
                <a:solidFill>
                  <a:srgbClr val="FFFF00"/>
                </a:solidFill>
                <a:latin typeface="Rajdhani" panose="020B0604020202020204" charset="0"/>
                <a:cs typeface="Rajdhani" panose="020B0604020202020204" charset="0"/>
              </a:rPr>
              <a:t>Random Forest</a:t>
            </a:r>
          </a:p>
          <a:p>
            <a:pPr marL="1295400" lvl="2" indent="-228600">
              <a:lnSpc>
                <a:spcPct val="100000"/>
              </a:lnSpc>
              <a:buClr>
                <a:srgbClr val="FFC000"/>
              </a:buClr>
              <a:buFont typeface="+mj-lt"/>
              <a:buAutoNum type="arabicPeriod"/>
            </a:pPr>
            <a:r>
              <a:rPr lang="en-US" sz="2400" b="1" dirty="0">
                <a:solidFill>
                  <a:srgbClr val="FFFF00"/>
                </a:solidFill>
                <a:latin typeface="Rajdhani" panose="020B0604020202020204" charset="0"/>
                <a:cs typeface="Rajdhani" panose="020B0604020202020204" charset="0"/>
              </a:rPr>
              <a:t>Naive Bayes</a:t>
            </a:r>
          </a:p>
          <a:p>
            <a:pPr marL="1295400" lvl="2" indent="-228600">
              <a:lnSpc>
                <a:spcPct val="100000"/>
              </a:lnSpc>
              <a:buClr>
                <a:srgbClr val="FFC000"/>
              </a:buClr>
              <a:buFont typeface="+mj-lt"/>
              <a:buAutoNum type="arabicPeriod"/>
            </a:pPr>
            <a:r>
              <a:rPr lang="en-US" sz="2400" b="1" dirty="0">
                <a:solidFill>
                  <a:srgbClr val="FFFF00"/>
                </a:solidFill>
                <a:latin typeface="Rajdhani" panose="020B0604020202020204" charset="0"/>
                <a:cs typeface="Rajdhani" panose="020B0604020202020204" charset="0"/>
              </a:rPr>
              <a:t>Support Vector Machine(SVM).</a:t>
            </a:r>
          </a:p>
        </p:txBody>
      </p:sp>
    </p:spTree>
    <p:extLst>
      <p:ext uri="{BB962C8B-B14F-4D97-AF65-F5344CB8AC3E}">
        <p14:creationId xmlns:p14="http://schemas.microsoft.com/office/powerpoint/2010/main" val="1223242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Weakness &amp;Accuracy</a:t>
            </a:r>
          </a:p>
        </p:txBody>
      </p:sp>
      <p:sp>
        <p:nvSpPr>
          <p:cNvPr id="3" name="Content Placeholder 2">
            <a:extLst>
              <a:ext uri="{FF2B5EF4-FFF2-40B4-BE49-F238E27FC236}">
                <a16:creationId xmlns:a16="http://schemas.microsoft.com/office/drawing/2014/main" id="{98DEDD4A-9A60-4845-8E6D-30C59C21592D}"/>
              </a:ext>
            </a:extLst>
          </p:cNvPr>
          <p:cNvSpPr>
            <a:spLocks noGrp="1"/>
          </p:cNvSpPr>
          <p:nvPr>
            <p:ph idx="1"/>
          </p:nvPr>
        </p:nvSpPr>
        <p:spPr>
          <a:xfrm>
            <a:off x="448965" y="1187148"/>
            <a:ext cx="8246070" cy="3512212"/>
          </a:xfrm>
        </p:spPr>
        <p:txBody>
          <a:bodyPr/>
          <a:lstStyle/>
          <a:p>
            <a:pPr marL="152400" indent="0" algn="l">
              <a:buNone/>
            </a:pPr>
            <a:r>
              <a:rPr lang="en-US" sz="2100" b="1" dirty="0">
                <a:latin typeface="Rajdhani" panose="020B0604020202020204" charset="0"/>
                <a:cs typeface="Rajdhani" panose="020B0604020202020204" charset="0"/>
              </a:rPr>
              <a:t>It is observed that the accuracy of NB, SVM and RF hovers around 60% to 70 % for different sets of data, whereas increasing the number of tweets, will slightly increase the accuracy in each case of number of tweets</a:t>
            </a:r>
            <a:r>
              <a:rPr lang="en-US" sz="2000" b="1" dirty="0">
                <a:latin typeface="Rajdhani" panose="020B0604020202020204" charset="0"/>
                <a:cs typeface="Rajdhani" panose="020B0604020202020204" charset="0"/>
              </a:rPr>
              <a:t>.</a:t>
            </a:r>
          </a:p>
        </p:txBody>
      </p:sp>
      <p:pic>
        <p:nvPicPr>
          <p:cNvPr id="5" name="Picture 4" descr="Chart, bar chart&#10;&#10;Description automatically generated">
            <a:extLst>
              <a:ext uri="{FF2B5EF4-FFF2-40B4-BE49-F238E27FC236}">
                <a16:creationId xmlns:a16="http://schemas.microsoft.com/office/drawing/2014/main" id="{2F3FEA27-E88C-4794-8E1E-77DB5957C338}"/>
              </a:ext>
            </a:extLst>
          </p:cNvPr>
          <p:cNvPicPr>
            <a:picLocks noChangeAspect="1"/>
          </p:cNvPicPr>
          <p:nvPr/>
        </p:nvPicPr>
        <p:blipFill>
          <a:blip r:embed="rId2"/>
          <a:stretch>
            <a:fillRect/>
          </a:stretch>
        </p:blipFill>
        <p:spPr>
          <a:xfrm>
            <a:off x="2154724" y="2571750"/>
            <a:ext cx="4119327" cy="2127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6340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53497" y="281179"/>
            <a:ext cx="8324661" cy="1207379"/>
          </a:xfrm>
        </p:spPr>
        <p:txBody>
          <a:bodyPr>
            <a:noAutofit/>
          </a:bodyPr>
          <a:lstStyle/>
          <a:p>
            <a:pPr algn="ctr"/>
            <a:r>
              <a:rPr lang="en-US" sz="2800" spc="300" dirty="0">
                <a:solidFill>
                  <a:schemeClr val="accent4"/>
                </a:solidFill>
              </a:rPr>
              <a:t>Analysis of Machine Learning Algorithms for</a:t>
            </a:r>
            <a:br>
              <a:rPr lang="en-US" sz="2800" spc="300" dirty="0">
                <a:solidFill>
                  <a:schemeClr val="accent4"/>
                </a:solidFill>
              </a:rPr>
            </a:br>
            <a:r>
              <a:rPr lang="en-US" sz="2800" spc="300" dirty="0">
                <a:solidFill>
                  <a:schemeClr val="accent4"/>
                </a:solidFill>
              </a:rPr>
              <a:t>Opinion Mining in Different Domains</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195057" y="2109458"/>
            <a:ext cx="8383101" cy="2752863"/>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8 December 2018</a:t>
            </a:r>
          </a:p>
          <a:p>
            <a:pPr marL="152400" indent="0">
              <a:buNone/>
            </a:pPr>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a:t>
            </a:r>
            <a:r>
              <a:rPr lang="es-ES" sz="2400" b="1" i="0" u="none" strike="noStrike" baseline="0" dirty="0" err="1">
                <a:latin typeface="URWPalladioL-Bold"/>
              </a:rPr>
              <a:t>Donia</a:t>
            </a:r>
            <a:r>
              <a:rPr lang="es-ES" sz="2400" b="1" i="0" u="none" strike="noStrike" baseline="0" dirty="0">
                <a:latin typeface="URWPalladioL-Bold"/>
              </a:rPr>
              <a:t> Gamal , Marco </a:t>
            </a:r>
            <a:r>
              <a:rPr lang="es-ES" sz="2400" b="1" i="0" u="none" strike="noStrike" baseline="0" dirty="0" err="1">
                <a:latin typeface="URWPalladioL-Bold"/>
              </a:rPr>
              <a:t>Alfonse</a:t>
            </a:r>
            <a:r>
              <a:rPr lang="es-ES" sz="2400" b="1" i="0" u="none" strike="noStrike" baseline="0" dirty="0">
                <a:latin typeface="URWPalladioL-Bold"/>
              </a:rPr>
              <a:t>, El-</a:t>
            </a:r>
            <a:r>
              <a:rPr lang="es-ES" sz="2400" b="1" i="0" u="none" strike="noStrike" baseline="0" dirty="0" err="1">
                <a:latin typeface="URWPalladioL-Bold"/>
              </a:rPr>
              <a:t>Sayed</a:t>
            </a:r>
            <a:r>
              <a:rPr lang="es-ES" sz="2400" b="1" i="0" u="none" strike="noStrike" baseline="0" dirty="0">
                <a:latin typeface="URWPalladioL-Bold"/>
              </a:rPr>
              <a:t> M. El-</a:t>
            </a:r>
            <a:r>
              <a:rPr lang="es-ES" sz="2400" b="1" i="0" u="none" strike="noStrike" baseline="0" dirty="0" err="1">
                <a:latin typeface="URWPalladioL-Bold"/>
              </a:rPr>
              <a:t>Horbaty</a:t>
            </a:r>
            <a:r>
              <a:rPr lang="es-ES" sz="2400" b="1" i="0" u="none" strike="noStrike" baseline="0" dirty="0">
                <a:latin typeface="URWPalladioL-Bold"/>
              </a:rPr>
              <a:t> and Abdel-</a:t>
            </a:r>
            <a:r>
              <a:rPr lang="es-ES" sz="2400" b="1" i="0" u="none" strike="noStrike" baseline="0" dirty="0" err="1">
                <a:latin typeface="URWPalladioL-Bold"/>
              </a:rPr>
              <a:t>Badeeh</a:t>
            </a:r>
            <a:r>
              <a:rPr lang="es-ES" sz="2400" b="1" i="0" u="none" strike="noStrike" baseline="0" dirty="0">
                <a:latin typeface="URWPalladioL-Bold"/>
              </a:rPr>
              <a:t> M. Salem</a:t>
            </a:r>
            <a:endParaRPr lang="en-US" sz="2400" b="1"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1243833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448965" y="195945"/>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330021" y="861010"/>
            <a:ext cx="4444584" cy="3998070"/>
          </a:xfrm>
        </p:spPr>
        <p:txBody>
          <a:bodyPr/>
          <a:lstStyle/>
          <a:p>
            <a:pPr marL="152400" indent="0">
              <a:buNone/>
            </a:pPr>
            <a:r>
              <a:rPr lang="en-US" sz="2000" b="1" dirty="0">
                <a:solidFill>
                  <a:srgbClr val="FFFF00"/>
                </a:solidFill>
                <a:latin typeface="Rajdhani" panose="020B0604020202020204" charset="0"/>
                <a:cs typeface="Rajdhani" panose="020B0604020202020204" charset="0"/>
              </a:rPr>
              <a:t>First</a:t>
            </a:r>
            <a:r>
              <a:rPr lang="en-US" sz="2000" b="1" dirty="0">
                <a:latin typeface="Rajdhani" panose="020B0604020202020204" charset="0"/>
                <a:cs typeface="Rajdhani" panose="020B0604020202020204" charset="0"/>
              </a:rPr>
              <a:t> </a:t>
            </a:r>
            <a:r>
              <a:rPr lang="en-US" sz="2000" b="1" dirty="0">
                <a:solidFill>
                  <a:srgbClr val="FFFF00"/>
                </a:solidFill>
                <a:latin typeface="Rajdhani" panose="020B0604020202020204" charset="0"/>
                <a:cs typeface="Rajdhani" panose="020B0604020202020204" charset="0"/>
              </a:rPr>
              <a:t>:</a:t>
            </a:r>
            <a:r>
              <a:rPr lang="en-US" sz="2000" b="1" dirty="0">
                <a:latin typeface="Rajdhani" panose="020B0604020202020204" charset="0"/>
                <a:cs typeface="Rajdhani" panose="020B0604020202020204" charset="0"/>
              </a:rPr>
              <a:t> dataset is selected from among the four different datasets </a:t>
            </a:r>
          </a:p>
          <a:p>
            <a:pPr marL="152400" indent="0">
              <a:buNone/>
            </a:pPr>
            <a:r>
              <a:rPr lang="en-US" sz="2000" b="1" dirty="0">
                <a:latin typeface="Rajdhani" panose="020B0604020202020204" charset="0"/>
                <a:cs typeface="Rajdhani" panose="020B0604020202020204" charset="0"/>
              </a:rPr>
              <a:t>(</a:t>
            </a:r>
            <a:r>
              <a:rPr lang="en-US" sz="1800" b="0" i="0" u="none" strike="noStrike" baseline="0" dirty="0">
                <a:latin typeface="URWPalladioL-Roma"/>
              </a:rPr>
              <a:t>IMDB dataset, Twitter dataset, Amazon products dataset, Cornell dataset</a:t>
            </a:r>
            <a:r>
              <a:rPr lang="en-US" sz="2000" b="1" dirty="0">
                <a:latin typeface="Rajdhani" panose="020B0604020202020204" charset="0"/>
                <a:cs typeface="Rajdhani" panose="020B0604020202020204" charset="0"/>
              </a:rPr>
              <a:t>). </a:t>
            </a:r>
          </a:p>
          <a:p>
            <a:pPr marL="152400" indent="0">
              <a:buNone/>
            </a:pPr>
            <a:r>
              <a:rPr lang="en-US" sz="2000" b="1" dirty="0">
                <a:solidFill>
                  <a:srgbClr val="FFFF00"/>
                </a:solidFill>
                <a:latin typeface="Rajdhani" panose="020B0604020202020204" charset="0"/>
                <a:cs typeface="Rajdhani" panose="020B0604020202020204" charset="0"/>
              </a:rPr>
              <a:t>Second : </a:t>
            </a:r>
            <a:r>
              <a:rPr lang="en-US" sz="2000" b="1" dirty="0">
                <a:latin typeface="Rajdhani" panose="020B0604020202020204" charset="0"/>
                <a:cs typeface="Rajdhani" panose="020B0604020202020204" charset="0"/>
              </a:rPr>
              <a:t>Pre-processing is performed in </a:t>
            </a:r>
          </a:p>
          <a:p>
            <a:pPr marL="152400" indent="0">
              <a:buNone/>
            </a:pPr>
            <a:r>
              <a:rPr lang="en-US" sz="2000" b="1" dirty="0">
                <a:solidFill>
                  <a:srgbClr val="FFFF00"/>
                </a:solidFill>
                <a:latin typeface="Rajdhani" panose="020B0604020202020204" charset="0"/>
                <a:cs typeface="Rajdhani" panose="020B0604020202020204" charset="0"/>
              </a:rPr>
              <a:t>Third</a:t>
            </a:r>
            <a:r>
              <a:rPr lang="en-US" sz="2000" b="1" dirty="0">
                <a:latin typeface="Rajdhani" panose="020B0604020202020204" charset="0"/>
                <a:cs typeface="Rajdhani" panose="020B0604020202020204" charset="0"/>
              </a:rPr>
              <a:t> </a:t>
            </a:r>
            <a:r>
              <a:rPr lang="en-US" sz="2000" b="1" dirty="0">
                <a:solidFill>
                  <a:srgbClr val="FFFF00"/>
                </a:solidFill>
                <a:latin typeface="Rajdhani" panose="020B0604020202020204" charset="0"/>
                <a:cs typeface="Rajdhani" panose="020B0604020202020204" charset="0"/>
              </a:rPr>
              <a:t>:</a:t>
            </a:r>
            <a:r>
              <a:rPr lang="en-US" sz="2000" b="1" dirty="0">
                <a:latin typeface="Rajdhani" panose="020B0604020202020204" charset="0"/>
                <a:cs typeface="Rajdhani" panose="020B0604020202020204" charset="0"/>
              </a:rPr>
              <a:t> involves the FE algorithms that are applied on the selected dataset. </a:t>
            </a:r>
            <a:r>
              <a:rPr lang="en-US" sz="2000" b="1" dirty="0">
                <a:solidFill>
                  <a:srgbClr val="FFFF00"/>
                </a:solidFill>
                <a:latin typeface="Rajdhani" panose="020B0604020202020204" charset="0"/>
                <a:cs typeface="Rajdhani" panose="020B0604020202020204" charset="0"/>
              </a:rPr>
              <a:t>Then : </a:t>
            </a:r>
            <a:r>
              <a:rPr lang="en-US" sz="2000" b="1" dirty="0">
                <a:latin typeface="Rajdhani" panose="020B0604020202020204" charset="0"/>
                <a:cs typeface="Rajdhani" panose="020B0604020202020204" charset="0"/>
              </a:rPr>
              <a:t>all ML algorithms are trained. </a:t>
            </a:r>
          </a:p>
          <a:p>
            <a:pPr marL="152400" indent="0">
              <a:buNone/>
            </a:pPr>
            <a:r>
              <a:rPr lang="en-US" sz="2000" b="1" dirty="0">
                <a:solidFill>
                  <a:srgbClr val="FFFF00"/>
                </a:solidFill>
                <a:latin typeface="Rajdhani" panose="020B0604020202020204" charset="0"/>
                <a:cs typeface="Rajdhani" panose="020B0604020202020204" charset="0"/>
              </a:rPr>
              <a:t>At The End:</a:t>
            </a:r>
            <a:r>
              <a:rPr lang="en-US" sz="2000" b="1" dirty="0">
                <a:latin typeface="Rajdhani" panose="020B0604020202020204" charset="0"/>
                <a:cs typeface="Rajdhani" panose="020B0604020202020204" charset="0"/>
              </a:rPr>
              <a:t> the different ML algorithms are evaluated.</a:t>
            </a:r>
          </a:p>
          <a:p>
            <a:pPr marL="152400" indent="0">
              <a:buNone/>
            </a:pPr>
            <a:endParaRPr lang="en-US" sz="2000" b="1" dirty="0">
              <a:latin typeface="Rajdhani" panose="020B0604020202020204" charset="0"/>
              <a:cs typeface="Rajdhani" panose="020B0604020202020204" charset="0"/>
            </a:endParaRPr>
          </a:p>
        </p:txBody>
      </p:sp>
      <p:pic>
        <p:nvPicPr>
          <p:cNvPr id="6" name="Picture 5" descr="Diagram&#10;&#10;Description automatically generated">
            <a:extLst>
              <a:ext uri="{FF2B5EF4-FFF2-40B4-BE49-F238E27FC236}">
                <a16:creationId xmlns:a16="http://schemas.microsoft.com/office/drawing/2014/main" id="{748361C9-67AF-4AC4-87C4-DA8C9B12885C}"/>
              </a:ext>
            </a:extLst>
          </p:cNvPr>
          <p:cNvPicPr>
            <a:picLocks noChangeAspect="1"/>
          </p:cNvPicPr>
          <p:nvPr/>
        </p:nvPicPr>
        <p:blipFill>
          <a:blip r:embed="rId2"/>
          <a:stretch>
            <a:fillRect/>
          </a:stretch>
        </p:blipFill>
        <p:spPr>
          <a:xfrm>
            <a:off x="4818360" y="1935763"/>
            <a:ext cx="3995619" cy="1964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265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3" name="Content Placeholder 2">
            <a:extLst>
              <a:ext uri="{FF2B5EF4-FFF2-40B4-BE49-F238E27FC236}">
                <a16:creationId xmlns:a16="http://schemas.microsoft.com/office/drawing/2014/main" id="{D913C97E-E6E7-4055-A99A-BA10A124542E}"/>
              </a:ext>
            </a:extLst>
          </p:cNvPr>
          <p:cNvSpPr>
            <a:spLocks noGrp="1"/>
          </p:cNvSpPr>
          <p:nvPr>
            <p:ph idx="1"/>
          </p:nvPr>
        </p:nvSpPr>
        <p:spPr>
          <a:xfrm>
            <a:off x="393826" y="1240325"/>
            <a:ext cx="7930834" cy="2842788"/>
          </a:xfrm>
        </p:spPr>
        <p:txBody>
          <a:bodyPr anchor="b"/>
          <a:lstStyle/>
          <a:p>
            <a:pPr marL="152400" indent="0" algn="l">
              <a:buNone/>
            </a:pPr>
            <a:r>
              <a:rPr lang="en-US" sz="2400" b="1" dirty="0">
                <a:latin typeface="Rajdhani" panose="020B0604020202020204" charset="0"/>
                <a:cs typeface="Rajdhani" panose="020B0604020202020204" charset="0"/>
              </a:rPr>
              <a:t>The different ML algorithms These </a:t>
            </a:r>
            <a:r>
              <a:rPr lang="en-US" sz="2400" b="1" dirty="0">
                <a:solidFill>
                  <a:srgbClr val="FFFF00"/>
                </a:solidFill>
                <a:latin typeface="Rajdhani" panose="020B0604020202020204" charset="0"/>
                <a:cs typeface="Rajdhani" panose="020B0604020202020204" charset="0"/>
              </a:rPr>
              <a:t>are Naïve Bayes (NB), Stochastic Gradient Descent (SGD), Support Vector Machines (SVM),</a:t>
            </a:r>
            <a:r>
              <a:rPr lang="en-US" sz="2400" b="1" dirty="0">
                <a:latin typeface="Rajdhani" panose="020B0604020202020204" charset="0"/>
                <a:cs typeface="Rajdhani" panose="020B0604020202020204" charset="0"/>
              </a:rPr>
              <a:t> </a:t>
            </a:r>
            <a:r>
              <a:rPr lang="en-US" sz="2400" b="1" dirty="0">
                <a:solidFill>
                  <a:srgbClr val="FFFF00"/>
                </a:solidFill>
                <a:latin typeface="Rajdhani" panose="020B0604020202020204" charset="0"/>
                <a:cs typeface="Rajdhani" panose="020B0604020202020204" charset="0"/>
              </a:rPr>
              <a:t>Passive Aggressive (PA), Maximum Entropy (ME), Adaptive Boosting (AdaBoost), Multinomial NB (MNB), Bernoulli NB (BNB)</a:t>
            </a:r>
            <a:r>
              <a:rPr lang="en-US" sz="2400" b="1" dirty="0">
                <a:latin typeface="Rajdhani" panose="020B0604020202020204" charset="0"/>
                <a:cs typeface="Rajdhani" panose="020B0604020202020204" charset="0"/>
              </a:rPr>
              <a:t>, </a:t>
            </a:r>
            <a:r>
              <a:rPr lang="en-US" sz="2400" b="1" dirty="0">
                <a:solidFill>
                  <a:srgbClr val="FFFF00"/>
                </a:solidFill>
                <a:latin typeface="Rajdhani" panose="020B0604020202020204" charset="0"/>
                <a:cs typeface="Rajdhani" panose="020B0604020202020204" charset="0"/>
              </a:rPr>
              <a:t>Ridge Regression (RR) </a:t>
            </a:r>
            <a:r>
              <a:rPr lang="en-US" sz="2400" b="1" dirty="0">
                <a:latin typeface="Rajdhani" panose="020B0604020202020204" charset="0"/>
                <a:cs typeface="Rajdhani" panose="020B0604020202020204" charset="0"/>
              </a:rPr>
              <a:t>and</a:t>
            </a:r>
          </a:p>
          <a:p>
            <a:pPr marL="152400" indent="0" algn="l">
              <a:buNone/>
            </a:pPr>
            <a:r>
              <a:rPr lang="en-US" sz="2400" b="1" dirty="0">
                <a:solidFill>
                  <a:srgbClr val="FFFF00"/>
                </a:solidFill>
                <a:latin typeface="Rajdhani" panose="020B0604020202020204" charset="0"/>
                <a:cs typeface="Rajdhani" panose="020B0604020202020204" charset="0"/>
              </a:rPr>
              <a:t>Logistic Regression (LR).</a:t>
            </a:r>
          </a:p>
        </p:txBody>
      </p:sp>
    </p:spTree>
    <p:extLst>
      <p:ext uri="{BB962C8B-B14F-4D97-AF65-F5344CB8AC3E}">
        <p14:creationId xmlns:p14="http://schemas.microsoft.com/office/powerpoint/2010/main" val="3218478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Weakness &amp;Accuracy</a:t>
            </a:r>
          </a:p>
        </p:txBody>
      </p:sp>
      <p:pic>
        <p:nvPicPr>
          <p:cNvPr id="6" name="Content Placeholder 5" descr="A screenshot of a computer&#10;&#10;Description automatically generated with low confidence">
            <a:extLst>
              <a:ext uri="{FF2B5EF4-FFF2-40B4-BE49-F238E27FC236}">
                <a16:creationId xmlns:a16="http://schemas.microsoft.com/office/drawing/2014/main" id="{50C8005A-7751-41DB-8E69-25F8C0D39BA5}"/>
              </a:ext>
            </a:extLst>
          </p:cNvPr>
          <p:cNvPicPr>
            <a:picLocks noGrp="1" noChangeAspect="1"/>
          </p:cNvPicPr>
          <p:nvPr>
            <p:ph idx="1"/>
          </p:nvPr>
        </p:nvPicPr>
        <p:blipFill>
          <a:blip r:embed="rId2"/>
          <a:stretch>
            <a:fillRect/>
          </a:stretch>
        </p:blipFill>
        <p:spPr>
          <a:xfrm>
            <a:off x="3817090" y="1671061"/>
            <a:ext cx="5209952" cy="249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783A0B07-FF27-417C-AC63-E2C172E78940}"/>
              </a:ext>
            </a:extLst>
          </p:cNvPr>
          <p:cNvSpPr txBox="1"/>
          <p:nvPr/>
        </p:nvSpPr>
        <p:spPr>
          <a:xfrm>
            <a:off x="74429" y="1148316"/>
            <a:ext cx="3753292" cy="3046988"/>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sym typeface="Fira Sans Condensed Light"/>
              </a:rPr>
              <a:t>The performance of the PA and RR with different FE algorithms on various datasets is the best among other algorithms as they give the highest accuracies in a range between 87% and 99.96%.</a:t>
            </a:r>
          </a:p>
        </p:txBody>
      </p:sp>
    </p:spTree>
    <p:extLst>
      <p:ext uri="{BB962C8B-B14F-4D97-AF65-F5344CB8AC3E}">
        <p14:creationId xmlns:p14="http://schemas.microsoft.com/office/powerpoint/2010/main" val="4195678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D541-B65E-4547-9B3F-FD8157141201}"/>
              </a:ext>
            </a:extLst>
          </p:cNvPr>
          <p:cNvSpPr>
            <a:spLocks noGrp="1"/>
          </p:cNvSpPr>
          <p:nvPr>
            <p:ph type="title"/>
          </p:nvPr>
        </p:nvSpPr>
        <p:spPr>
          <a:xfrm>
            <a:off x="457200" y="286479"/>
            <a:ext cx="8342768" cy="1487999"/>
          </a:xfrm>
        </p:spPr>
        <p:txBody>
          <a:bodyPr>
            <a:noAutofit/>
          </a:bodyPr>
          <a:lstStyle/>
          <a:p>
            <a:pPr algn="ctr"/>
            <a:r>
              <a:rPr lang="en-US" sz="3200" spc="300" dirty="0">
                <a:solidFill>
                  <a:schemeClr val="accent4"/>
                </a:solidFill>
              </a:rPr>
              <a:t>Sentiment and Emotion Analysis for Social Multimedia: Methodologies and Applications</a:t>
            </a:r>
          </a:p>
        </p:txBody>
      </p:sp>
      <p:sp>
        <p:nvSpPr>
          <p:cNvPr id="3" name="Content Placeholder 2">
            <a:extLst>
              <a:ext uri="{FF2B5EF4-FFF2-40B4-BE49-F238E27FC236}">
                <a16:creationId xmlns:a16="http://schemas.microsoft.com/office/drawing/2014/main" id="{609E3E9D-1D13-4BA3-A9B7-EB0744C891DC}"/>
              </a:ext>
            </a:extLst>
          </p:cNvPr>
          <p:cNvSpPr>
            <a:spLocks noGrp="1"/>
          </p:cNvSpPr>
          <p:nvPr>
            <p:ph idx="1"/>
          </p:nvPr>
        </p:nvSpPr>
        <p:spPr>
          <a:xfrm>
            <a:off x="271604" y="1937442"/>
            <a:ext cx="8423432" cy="2924880"/>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b="1" dirty="0">
                <a:solidFill>
                  <a:srgbClr val="FFFF00"/>
                </a:solidFill>
                <a:latin typeface="Corbel" panose="020B0503020204020204" pitchFamily="34" charset="0"/>
                <a:cs typeface="Rajdhani" panose="020B0604020202020204" charset="0"/>
              </a:rPr>
              <a:t>:</a:t>
            </a:r>
            <a:r>
              <a:rPr lang="en-US" sz="2400" b="1" dirty="0">
                <a:latin typeface="Rajdhani" panose="020B0604020202020204" charset="0"/>
                <a:cs typeface="Rajdhani" panose="020B0604020202020204" charset="0"/>
              </a:rPr>
              <a:t>2016</a:t>
            </a:r>
          </a:p>
          <a:p>
            <a:r>
              <a:rPr lang="en-US" sz="2400" b="1" dirty="0">
                <a:solidFill>
                  <a:srgbClr val="FFFF00"/>
                </a:solidFill>
                <a:latin typeface="Rajdhani" panose="020B0604020202020204" charset="0"/>
                <a:cs typeface="Rajdhani" panose="020B0604020202020204" charset="0"/>
              </a:rPr>
              <a:t>Author :</a:t>
            </a:r>
            <a:r>
              <a:rPr lang="en-US" dirty="0">
                <a:latin typeface="Corbel" panose="020B0503020204020204" pitchFamily="34" charset="0"/>
              </a:rPr>
              <a:t> </a:t>
            </a:r>
            <a:r>
              <a:rPr lang="en-US" sz="2400" b="1" dirty="0">
                <a:latin typeface="Rajdhani" panose="020B0604020202020204" charset="0"/>
                <a:cs typeface="Rajdhani" panose="020B0604020202020204" charset="0"/>
              </a:rPr>
              <a:t>Quanzeng You</a:t>
            </a:r>
          </a:p>
          <a:p>
            <a:r>
              <a:rPr lang="en-US" sz="2400" b="1" dirty="0">
                <a:solidFill>
                  <a:srgbClr val="FFFF00"/>
                </a:solidFill>
                <a:latin typeface="Rajdhani" panose="020B0604020202020204" charset="0"/>
                <a:cs typeface="Rajdhani" panose="020B0604020202020204" charset="0"/>
              </a:rPr>
              <a:t>Problem definition: </a:t>
            </a:r>
            <a:r>
              <a:rPr lang="en-US" sz="2400" b="1" dirty="0">
                <a:latin typeface="Rajdhani" panose="020B0604020202020204" charset="0"/>
                <a:cs typeface="Rajdhani" panose="020B0604020202020204" charset="0"/>
              </a:rPr>
              <a:t>Analysis of online sentiment changes for social media users using text and visual content. in this time</a:t>
            </a:r>
          </a:p>
          <a:p>
            <a:endParaRPr lang="en-US" b="1" dirty="0">
              <a:solidFill>
                <a:srgbClr val="FFFF00"/>
              </a:solidFill>
              <a:latin typeface="Rajdhani" panose="020B0604020202020204" charset="0"/>
              <a:cs typeface="Rajdhani" panose="020B0604020202020204" charset="0"/>
            </a:endParaRPr>
          </a:p>
          <a:p>
            <a:endParaRPr lang="en-US" dirty="0"/>
          </a:p>
        </p:txBody>
      </p:sp>
    </p:spTree>
    <p:extLst>
      <p:ext uri="{BB962C8B-B14F-4D97-AF65-F5344CB8AC3E}">
        <p14:creationId xmlns:p14="http://schemas.microsoft.com/office/powerpoint/2010/main" val="319754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B18C-F9D9-4AC7-85FF-68863B6BB649}"/>
              </a:ext>
            </a:extLst>
          </p:cNvPr>
          <p:cNvSpPr>
            <a:spLocks noGrp="1"/>
          </p:cNvSpPr>
          <p:nvPr>
            <p:ph type="title"/>
          </p:nvPr>
        </p:nvSpPr>
        <p:spPr/>
        <p:txBody>
          <a:bodyPr>
            <a:noAutofit/>
          </a:bodyPr>
          <a:lstStyle/>
          <a:p>
            <a:pPr algn="ctr"/>
            <a:r>
              <a:rPr lang="en-US" sz="40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D774BAD2-FA80-43ED-A52C-B66D38F0D467}"/>
              </a:ext>
            </a:extLst>
          </p:cNvPr>
          <p:cNvSpPr>
            <a:spLocks noGrp="1"/>
          </p:cNvSpPr>
          <p:nvPr>
            <p:ph idx="1"/>
          </p:nvPr>
        </p:nvSpPr>
        <p:spPr>
          <a:xfrm>
            <a:off x="87933" y="877990"/>
            <a:ext cx="8607103" cy="3812316"/>
          </a:xfrm>
        </p:spPr>
        <p:txBody>
          <a:bodyPr/>
          <a:lstStyle/>
          <a:p>
            <a:pPr marL="152400" indent="0">
              <a:buNone/>
            </a:pPr>
            <a:r>
              <a:rPr lang="en-US" sz="1600" dirty="0">
                <a:latin typeface="Corbel" panose="020B0503020204020204" pitchFamily="34" charset="0"/>
              </a:rPr>
              <a:t>1</a:t>
            </a:r>
            <a:r>
              <a:rPr lang="en-US" sz="1800" b="1" dirty="0">
                <a:latin typeface="Rajdhani" panose="020B0604020202020204" charset="0"/>
                <a:cs typeface="Rajdhani" panose="020B0604020202020204" charset="0"/>
              </a:rPr>
              <a:t>.Convolutional Neural Network:</a:t>
            </a:r>
          </a:p>
          <a:p>
            <a:pPr marL="152400" indent="0">
              <a:buNone/>
            </a:pPr>
            <a:r>
              <a:rPr lang="en-US" sz="1800" b="1" dirty="0">
                <a:latin typeface="Rajdhani" panose="020B0604020202020204" charset="0"/>
                <a:cs typeface="Rajdhani" panose="020B0604020202020204" charset="0"/>
              </a:rPr>
              <a:t>We'll need a lot of high-quality photos </a:t>
            </a:r>
          </a:p>
          <a:p>
            <a:pPr marL="152400" indent="0">
              <a:buNone/>
            </a:pPr>
            <a:r>
              <a:rPr lang="en-US" sz="1800" b="1" dirty="0">
                <a:latin typeface="Rajdhani" panose="020B0604020202020204" charset="0"/>
                <a:cs typeface="Rajdhani" panose="020B0604020202020204" charset="0"/>
              </a:rPr>
              <a:t>to train a convolutional neural network. </a:t>
            </a:r>
          </a:p>
          <a:p>
            <a:pPr marL="152400" indent="0">
              <a:buNone/>
            </a:pPr>
            <a:r>
              <a:rPr lang="en-US" sz="1800" b="1" dirty="0">
                <a:latin typeface="Rajdhani" panose="020B0604020202020204" charset="0"/>
                <a:cs typeface="Rajdhani" panose="020B0604020202020204" charset="0"/>
              </a:rPr>
              <a:t>However, when it comes to visual sentiment</a:t>
            </a:r>
          </a:p>
          <a:p>
            <a:pPr marL="152400" indent="0">
              <a:buNone/>
            </a:pPr>
            <a:r>
              <a:rPr lang="en-US" sz="1800" b="1" dirty="0">
                <a:latin typeface="Rajdhani" panose="020B0604020202020204" charset="0"/>
                <a:cs typeface="Rajdhani" panose="020B0604020202020204" charset="0"/>
              </a:rPr>
              <a:t> analysis . A substantial percentage of training </a:t>
            </a:r>
          </a:p>
          <a:p>
            <a:pPr marL="152400" indent="0">
              <a:buNone/>
            </a:pPr>
            <a:r>
              <a:rPr lang="en-US" sz="1800" b="1" dirty="0">
                <a:latin typeface="Rajdhani" panose="020B0604020202020204" charset="0"/>
                <a:cs typeface="Rajdhani" panose="020B0604020202020204" charset="0"/>
              </a:rPr>
              <a:t>instances can still be classified by the neural </a:t>
            </a:r>
          </a:p>
          <a:p>
            <a:pPr marL="152400" indent="0">
              <a:buNone/>
            </a:pPr>
            <a:r>
              <a:rPr lang="en-US" sz="1800" b="1" dirty="0">
                <a:latin typeface="Rajdhani" panose="020B0604020202020204" charset="0"/>
                <a:cs typeface="Rajdhani" panose="020B0604020202020204" charset="0"/>
              </a:rPr>
              <a:t>network. As a result, we propose gradually </a:t>
            </a:r>
          </a:p>
          <a:p>
            <a:pPr marL="152400" indent="0">
              <a:buNone/>
            </a:pPr>
            <a:r>
              <a:rPr lang="en-US" sz="1800" b="1" dirty="0">
                <a:latin typeface="Rajdhani" panose="020B0604020202020204" charset="0"/>
                <a:cs typeface="Rajdhani" panose="020B0604020202020204" charset="0"/>
              </a:rPr>
              <a:t>reducing the effect of noise by selecting a</a:t>
            </a:r>
          </a:p>
          <a:p>
            <a:pPr marL="152400" indent="0">
              <a:buNone/>
            </a:pPr>
            <a:r>
              <a:rPr lang="en-US" sz="1800" b="1" dirty="0">
                <a:latin typeface="Rajdhani" panose="020B0604020202020204" charset="0"/>
                <a:cs typeface="Rajdhani" panose="020B0604020202020204" charset="0"/>
              </a:rPr>
              <a:t>subset of training states.</a:t>
            </a:r>
          </a:p>
          <a:p>
            <a:pPr marL="152400" indent="0">
              <a:buNone/>
            </a:pPr>
            <a:r>
              <a:rPr lang="en-US" sz="1800" b="1" dirty="0">
                <a:latin typeface="Rajdhani" panose="020B0604020202020204" charset="0"/>
                <a:cs typeface="Rajdhani" panose="020B0604020202020204" charset="0"/>
              </a:rPr>
              <a:t>2.CCR:Multimedia features need to be</a:t>
            </a:r>
          </a:p>
          <a:p>
            <a:pPr marL="152400" indent="0">
              <a:buNone/>
            </a:pPr>
            <a:r>
              <a:rPr lang="en-US" sz="1800" b="1" dirty="0">
                <a:latin typeface="Rajdhani" panose="020B0604020202020204" charset="0"/>
                <a:cs typeface="Rajdhani" panose="020B0604020202020204" charset="0"/>
              </a:rPr>
              <a:t> challenged by consistent regression to predict sentiment</a:t>
            </a:r>
          </a:p>
          <a:p>
            <a:pPr marL="152400" indent="0">
              <a:buNone/>
            </a:pPr>
            <a:r>
              <a:rPr lang="en-US" sz="1800" b="1" dirty="0">
                <a:latin typeface="Rajdhani" panose="020B0604020202020204" charset="0"/>
                <a:cs typeface="Rajdhani" panose="020B0604020202020204" charset="0"/>
              </a:rPr>
              <a:t>3. Distributed Paragraph Vector Model:</a:t>
            </a:r>
          </a:p>
          <a:p>
            <a:pPr marL="152400" indent="0">
              <a:buNone/>
            </a:pPr>
            <a:r>
              <a:rPr lang="en-US" sz="1800" b="1" dirty="0">
                <a:latin typeface="Rajdhani" panose="020B0604020202020204" charset="0"/>
                <a:cs typeface="Rajdhani" panose="020B0604020202020204" charset="0"/>
              </a:rPr>
              <a:t>When predict sentiment The Embedded Vector (makes a choice Classified Nearby word</a:t>
            </a:r>
          </a:p>
          <a:p>
            <a:pPr marL="152400" indent="0">
              <a:buNone/>
            </a:pPr>
            <a:endParaRPr lang="en-US" sz="1600" dirty="0">
              <a:latin typeface="Corbel" panose="020B0503020204020204" pitchFamily="34" charset="0"/>
            </a:endParaRPr>
          </a:p>
          <a:p>
            <a:pPr marL="152400" indent="0">
              <a:buNone/>
            </a:pPr>
            <a:endParaRPr lang="en-US" sz="1600" dirty="0">
              <a:latin typeface="Corbel" panose="020B0503020204020204" pitchFamily="34" charset="0"/>
            </a:endParaRPr>
          </a:p>
          <a:p>
            <a:pPr marL="152400" indent="0">
              <a:buNone/>
            </a:pPr>
            <a:endParaRPr lang="en-US" sz="1600" dirty="0">
              <a:latin typeface="Corbel" panose="020B0503020204020204" pitchFamily="34" charset="0"/>
            </a:endParaRPr>
          </a:p>
          <a:p>
            <a:pPr marL="152400" indent="0">
              <a:buNone/>
            </a:pPr>
            <a:endParaRPr lang="en-US" sz="1600" dirty="0">
              <a:latin typeface="Corbel" panose="020B0503020204020204" pitchFamily="34" charset="0"/>
            </a:endParaRPr>
          </a:p>
        </p:txBody>
      </p:sp>
      <p:pic>
        <p:nvPicPr>
          <p:cNvPr id="5" name="Picture 4">
            <a:extLst>
              <a:ext uri="{FF2B5EF4-FFF2-40B4-BE49-F238E27FC236}">
                <a16:creationId xmlns:a16="http://schemas.microsoft.com/office/drawing/2014/main" id="{E7208637-B018-48F7-8F58-1704F62C7827}"/>
              </a:ext>
            </a:extLst>
          </p:cNvPr>
          <p:cNvPicPr>
            <a:picLocks noChangeAspect="1"/>
          </p:cNvPicPr>
          <p:nvPr/>
        </p:nvPicPr>
        <p:blipFill>
          <a:blip r:embed="rId2"/>
          <a:stretch>
            <a:fillRect/>
          </a:stretch>
        </p:blipFill>
        <p:spPr>
          <a:xfrm>
            <a:off x="4798156" y="1226602"/>
            <a:ext cx="4257911" cy="2314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8616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E83F-19DD-421B-876D-7EB62F3060F7}"/>
              </a:ext>
            </a:extLst>
          </p:cNvPr>
          <p:cNvSpPr>
            <a:spLocks noGrp="1"/>
          </p:cNvSpPr>
          <p:nvPr>
            <p:ph type="title"/>
          </p:nvPr>
        </p:nvSpPr>
        <p:spPr/>
        <p:txBody>
          <a:bodyPr>
            <a:noAutofit/>
          </a:bodyPr>
          <a:lstStyle/>
          <a:p>
            <a:pPr algn="ctr"/>
            <a:r>
              <a:rPr lang="en-US" sz="4000" spc="300" dirty="0">
                <a:solidFill>
                  <a:schemeClr val="accent4"/>
                </a:solidFill>
                <a:latin typeface="Rajdhani" panose="020B0604020202020204" charset="0"/>
                <a:cs typeface="Rajdhani" panose="020B0604020202020204" charset="0"/>
              </a:rPr>
              <a:t>Tools</a:t>
            </a:r>
          </a:p>
        </p:txBody>
      </p:sp>
      <p:sp>
        <p:nvSpPr>
          <p:cNvPr id="3" name="Content Placeholder 2">
            <a:extLst>
              <a:ext uri="{FF2B5EF4-FFF2-40B4-BE49-F238E27FC236}">
                <a16:creationId xmlns:a16="http://schemas.microsoft.com/office/drawing/2014/main" id="{21992CA1-180A-470C-B258-F8002997F61A}"/>
              </a:ext>
            </a:extLst>
          </p:cNvPr>
          <p:cNvSpPr>
            <a:spLocks noGrp="1"/>
          </p:cNvSpPr>
          <p:nvPr>
            <p:ph idx="1"/>
          </p:nvPr>
        </p:nvSpPr>
        <p:spPr>
          <a:xfrm>
            <a:off x="448966" y="1050006"/>
            <a:ext cx="6060476" cy="3812316"/>
          </a:xfrm>
        </p:spPr>
        <p:txBody>
          <a:bodyPr/>
          <a:lstStyle/>
          <a:p>
            <a:pPr marL="152400" indent="0">
              <a:buNone/>
            </a:pPr>
            <a:r>
              <a:rPr lang="en-US" sz="2000" dirty="0">
                <a:latin typeface="Corbel" panose="020B0503020204020204" pitchFamily="34" charset="0"/>
              </a:rPr>
              <a:t>CNN&amp;PCNN :depicts the anticipated progressive CNN’s Overall  flow (PCNN). On Flickr photos, we first train a  CNN. Following that, we choose training  samples based on the trained model's prediction score on the training data. </a:t>
            </a:r>
          </a:p>
          <a:p>
            <a:pPr marL="152400" indent="0">
              <a:buNone/>
            </a:pPr>
            <a:r>
              <a:rPr lang="en-US" sz="2000" dirty="0">
                <a:latin typeface="Corbel" panose="020B0503020204020204" pitchFamily="34" charset="0"/>
              </a:rPr>
              <a:t>Rather than starting from scratch, we use these newly selected, and potentially cleaner training cases to fine-tune the learned model.</a:t>
            </a:r>
          </a:p>
        </p:txBody>
      </p:sp>
      <p:pic>
        <p:nvPicPr>
          <p:cNvPr id="5" name="Picture 4">
            <a:extLst>
              <a:ext uri="{FF2B5EF4-FFF2-40B4-BE49-F238E27FC236}">
                <a16:creationId xmlns:a16="http://schemas.microsoft.com/office/drawing/2014/main" id="{8E80D0B5-750A-400C-ADF1-990FBC77CF51}"/>
              </a:ext>
            </a:extLst>
          </p:cNvPr>
          <p:cNvPicPr>
            <a:picLocks noChangeAspect="1"/>
          </p:cNvPicPr>
          <p:nvPr/>
        </p:nvPicPr>
        <p:blipFill>
          <a:blip r:embed="rId2"/>
          <a:stretch>
            <a:fillRect/>
          </a:stretch>
        </p:blipFill>
        <p:spPr>
          <a:xfrm>
            <a:off x="6479087" y="1249182"/>
            <a:ext cx="2664913" cy="2086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4384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9D5B-1A59-493D-95F6-AB2FA080E22B}"/>
              </a:ext>
            </a:extLst>
          </p:cNvPr>
          <p:cNvSpPr>
            <a:spLocks noGrp="1"/>
          </p:cNvSpPr>
          <p:nvPr>
            <p:ph type="title"/>
          </p:nvPr>
        </p:nvSpPr>
        <p:spPr/>
        <p:txBody>
          <a:bodyPr/>
          <a:lstStyle/>
          <a:p>
            <a:pPr algn="ctr"/>
            <a:r>
              <a:rPr lang="en-US" spc="300" dirty="0">
                <a:solidFill>
                  <a:schemeClr val="accent4"/>
                </a:solidFill>
                <a:latin typeface="Corbel" panose="020B0503020204020204" pitchFamily="34" charset="0"/>
                <a:cs typeface="Rajdhani" panose="020B0604020202020204" charset="0"/>
              </a:rPr>
              <a:t>Weakness &amp;Accuracy</a:t>
            </a:r>
            <a:endParaRPr lang="en-US" dirty="0">
              <a:latin typeface="Corbel" panose="020B0503020204020204" pitchFamily="34" charset="0"/>
            </a:endParaRPr>
          </a:p>
        </p:txBody>
      </p:sp>
      <p:pic>
        <p:nvPicPr>
          <p:cNvPr id="5" name="Content Placeholder 4">
            <a:extLst>
              <a:ext uri="{FF2B5EF4-FFF2-40B4-BE49-F238E27FC236}">
                <a16:creationId xmlns:a16="http://schemas.microsoft.com/office/drawing/2014/main" id="{6674193B-194B-43A5-AFFB-BEE7F9DA1DEB}"/>
              </a:ext>
            </a:extLst>
          </p:cNvPr>
          <p:cNvPicPr>
            <a:picLocks noGrp="1" noChangeAspect="1"/>
          </p:cNvPicPr>
          <p:nvPr>
            <p:ph idx="1"/>
          </p:nvPr>
        </p:nvPicPr>
        <p:blipFill>
          <a:blip r:embed="rId2"/>
          <a:stretch>
            <a:fillRect/>
          </a:stretch>
        </p:blipFill>
        <p:spPr>
          <a:xfrm>
            <a:off x="2388167" y="1722475"/>
            <a:ext cx="4048690" cy="2115879"/>
          </a:xfrm>
        </p:spPr>
      </p:pic>
    </p:spTree>
    <p:extLst>
      <p:ext uri="{BB962C8B-B14F-4D97-AF65-F5344CB8AC3E}">
        <p14:creationId xmlns:p14="http://schemas.microsoft.com/office/powerpoint/2010/main" val="2273041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78"/>
            <a:ext cx="8246070" cy="707650"/>
          </a:xfrm>
        </p:spPr>
        <p:txBody>
          <a:bodyPr>
            <a:normAutofit fontScale="90000"/>
          </a:bodyPr>
          <a:lstStyle/>
          <a:p>
            <a:pPr algn="ctr"/>
            <a:r>
              <a:rPr lang="en-US" sz="4800" b="1" spc="300" dirty="0">
                <a:solidFill>
                  <a:schemeClr val="accent4"/>
                </a:solidFill>
              </a:rPr>
              <a:t>Introduction</a:t>
            </a:r>
          </a:p>
        </p:txBody>
      </p:sp>
      <p:sp>
        <p:nvSpPr>
          <p:cNvPr id="3" name="Content Placeholder 2"/>
          <p:cNvSpPr>
            <a:spLocks noGrp="1"/>
          </p:cNvSpPr>
          <p:nvPr>
            <p:ph idx="1"/>
          </p:nvPr>
        </p:nvSpPr>
        <p:spPr>
          <a:xfrm>
            <a:off x="448966" y="1275907"/>
            <a:ext cx="8246070" cy="3586415"/>
          </a:xfrm>
        </p:spPr>
        <p:txBody>
          <a:bodyPr/>
          <a:lstStyle/>
          <a:p>
            <a:r>
              <a:rPr lang="en-US" b="1" dirty="0">
                <a:latin typeface="Rajdhani" panose="020B0604020202020204" charset="0"/>
                <a:cs typeface="Rajdhani" panose="020B0604020202020204" charset="0"/>
              </a:rPr>
              <a:t>Sentiment analysis (or opinion mining) is a natural language processing (NLP) technique used to determine whether data is positive, negative or neutral. Sentiment analysis is often performed on textual data to help businesses monitor brand and product sentiment in customer feedback, and understand customer needs.</a:t>
            </a:r>
          </a:p>
          <a:p>
            <a:endParaRPr lang="en-US"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410330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21809" y="105480"/>
            <a:ext cx="8324661" cy="1542252"/>
          </a:xfrm>
        </p:spPr>
        <p:txBody>
          <a:bodyPr>
            <a:noAutofit/>
          </a:bodyPr>
          <a:lstStyle/>
          <a:p>
            <a:pPr algn="ctr"/>
            <a:r>
              <a:rPr lang="en-US" sz="3200" spc="300" dirty="0">
                <a:solidFill>
                  <a:schemeClr val="accent4"/>
                </a:solidFill>
              </a:rPr>
              <a:t>Random Forest And Support Vector Machine Based Hybrid Approach To sentimental Analysis</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221809" y="1998921"/>
            <a:ext cx="8356349" cy="2424224"/>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2018</a:t>
            </a:r>
          </a:p>
          <a:p>
            <a:pPr marL="152400" indent="0">
              <a:buNone/>
            </a:pPr>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 </a:t>
            </a:r>
            <a:r>
              <a:rPr lang="en-US" sz="2400" b="1" dirty="0">
                <a:latin typeface="Rajdhani" panose="020B0604020202020204" charset="0"/>
                <a:cs typeface="Rajdhani" panose="020B0604020202020204" charset="0"/>
              </a:rPr>
              <a:t>Elsevier B.V.</a:t>
            </a:r>
          </a:p>
        </p:txBody>
      </p:sp>
    </p:spTree>
    <p:extLst>
      <p:ext uri="{BB962C8B-B14F-4D97-AF65-F5344CB8AC3E}">
        <p14:creationId xmlns:p14="http://schemas.microsoft.com/office/powerpoint/2010/main" val="2038591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448965" y="195945"/>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191386" y="861009"/>
            <a:ext cx="4877907" cy="3933749"/>
          </a:xfrm>
        </p:spPr>
        <p:txBody>
          <a:bodyPr/>
          <a:lstStyle/>
          <a:p>
            <a:r>
              <a:rPr lang="en-US" sz="1800" b="1" dirty="0">
                <a:solidFill>
                  <a:srgbClr val="FFFF00"/>
                </a:solidFill>
                <a:latin typeface="Rajdhani" panose="020B0604020202020204" charset="0"/>
                <a:cs typeface="Rajdhani" panose="020B0604020202020204" charset="0"/>
              </a:rPr>
              <a:t>First :</a:t>
            </a:r>
            <a:r>
              <a:rPr lang="en-US" sz="1800" b="1" dirty="0">
                <a:latin typeface="Rajdhani" panose="020B0604020202020204" charset="0"/>
                <a:cs typeface="Rajdhani" panose="020B0604020202020204" charset="0"/>
              </a:rPr>
              <a:t> text pre-processing and cleaning on the dataset which including removal of stop words.</a:t>
            </a:r>
          </a:p>
          <a:p>
            <a:r>
              <a:rPr lang="en-US" sz="1800" b="1" dirty="0">
                <a:solidFill>
                  <a:srgbClr val="FFFF00"/>
                </a:solidFill>
                <a:latin typeface="Rajdhani" panose="020B0604020202020204" charset="0"/>
                <a:cs typeface="Rajdhani" panose="020B0604020202020204" charset="0"/>
              </a:rPr>
              <a:t>Second :</a:t>
            </a:r>
            <a:r>
              <a:rPr lang="en-US" sz="1800" b="1" dirty="0">
                <a:latin typeface="Rajdhani" panose="020B0604020202020204" charset="0"/>
                <a:cs typeface="Rajdhani" panose="020B0604020202020204" charset="0"/>
              </a:rPr>
              <a:t> Sentiment identification step determines the sentiment of people expressed in the text and analyzes it</a:t>
            </a:r>
          </a:p>
          <a:p>
            <a:r>
              <a:rPr lang="en-US" sz="1800" b="1" dirty="0">
                <a:solidFill>
                  <a:srgbClr val="FFFF00"/>
                </a:solidFill>
                <a:latin typeface="Rajdhani" panose="020B0604020202020204" charset="0"/>
                <a:cs typeface="Rajdhani" panose="020B0604020202020204" charset="0"/>
              </a:rPr>
              <a:t>Finally : </a:t>
            </a:r>
            <a:r>
              <a:rPr lang="en-US" sz="1800" b="1" dirty="0">
                <a:latin typeface="Rajdhani" panose="020B0604020202020204" charset="0"/>
                <a:cs typeface="Rajdhani" panose="020B0604020202020204" charset="0"/>
              </a:rPr>
              <a:t>sentiment classification is conducted to get the results .</a:t>
            </a:r>
          </a:p>
        </p:txBody>
      </p:sp>
      <p:pic>
        <p:nvPicPr>
          <p:cNvPr id="6" name="Picture 5">
            <a:extLst>
              <a:ext uri="{FF2B5EF4-FFF2-40B4-BE49-F238E27FC236}">
                <a16:creationId xmlns:a16="http://schemas.microsoft.com/office/drawing/2014/main" id="{7A640528-D244-456C-A84F-8755E949FD7D}"/>
              </a:ext>
            </a:extLst>
          </p:cNvPr>
          <p:cNvPicPr>
            <a:picLocks noChangeAspect="1"/>
          </p:cNvPicPr>
          <p:nvPr/>
        </p:nvPicPr>
        <p:blipFill>
          <a:blip r:embed="rId2"/>
          <a:stretch>
            <a:fillRect/>
          </a:stretch>
        </p:blipFill>
        <p:spPr>
          <a:xfrm>
            <a:off x="5962668" y="1571303"/>
            <a:ext cx="2468949" cy="2611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233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5" name="TextBox 4">
            <a:extLst>
              <a:ext uri="{FF2B5EF4-FFF2-40B4-BE49-F238E27FC236}">
                <a16:creationId xmlns:a16="http://schemas.microsoft.com/office/drawing/2014/main" id="{D89AD956-1208-4465-B016-F90E8EFDA6F6}"/>
              </a:ext>
            </a:extLst>
          </p:cNvPr>
          <p:cNvSpPr txBox="1"/>
          <p:nvPr/>
        </p:nvSpPr>
        <p:spPr>
          <a:xfrm>
            <a:off x="255181" y="1180214"/>
            <a:ext cx="8739963" cy="1200329"/>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sym typeface="Fira Sans Condensed Light"/>
              </a:rPr>
              <a:t>the classification of sentiment using three algorithms, </a:t>
            </a:r>
            <a:r>
              <a:rPr lang="en-US" sz="2400" b="1" dirty="0">
                <a:solidFill>
                  <a:srgbClr val="FFFF00"/>
                </a:solidFill>
                <a:latin typeface="Rajdhani" panose="020B0604020202020204" charset="0"/>
                <a:cs typeface="Rajdhani" panose="020B0604020202020204" charset="0"/>
                <a:sym typeface="Fira Sans Condensed Light"/>
              </a:rPr>
              <a:t>Support Vector Machine (SVM) </a:t>
            </a:r>
            <a:r>
              <a:rPr lang="en-US" sz="2400" b="1" dirty="0">
                <a:solidFill>
                  <a:schemeClr val="bg1"/>
                </a:solidFill>
                <a:latin typeface="Rajdhani" panose="020B0604020202020204" charset="0"/>
                <a:cs typeface="Rajdhani" panose="020B0604020202020204" charset="0"/>
                <a:sym typeface="Fira Sans Condensed Light"/>
              </a:rPr>
              <a:t>, and </a:t>
            </a:r>
            <a:r>
              <a:rPr lang="en-US" sz="2400" b="1" dirty="0">
                <a:solidFill>
                  <a:srgbClr val="FFFF00"/>
                </a:solidFill>
                <a:latin typeface="Rajdhani" panose="020B0604020202020204" charset="0"/>
                <a:cs typeface="Rajdhani" panose="020B0604020202020204" charset="0"/>
                <a:sym typeface="Fira Sans Condensed Light"/>
              </a:rPr>
              <a:t>Random Forest (RF), random forest support vector machine (RFSVM).</a:t>
            </a:r>
          </a:p>
        </p:txBody>
      </p:sp>
      <p:pic>
        <p:nvPicPr>
          <p:cNvPr id="7" name="Picture 6">
            <a:extLst>
              <a:ext uri="{FF2B5EF4-FFF2-40B4-BE49-F238E27FC236}">
                <a16:creationId xmlns:a16="http://schemas.microsoft.com/office/drawing/2014/main" id="{A3620F7F-71ED-466B-B6A7-4DDA73AA860C}"/>
              </a:ext>
            </a:extLst>
          </p:cNvPr>
          <p:cNvPicPr>
            <a:picLocks noChangeAspect="1"/>
          </p:cNvPicPr>
          <p:nvPr/>
        </p:nvPicPr>
        <p:blipFill>
          <a:blip r:embed="rId2"/>
          <a:stretch>
            <a:fillRect/>
          </a:stretch>
        </p:blipFill>
        <p:spPr>
          <a:xfrm>
            <a:off x="2190306" y="2647081"/>
            <a:ext cx="4210493" cy="2286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1454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a:xfrm>
            <a:off x="448965" y="0"/>
            <a:ext cx="8278576" cy="563526"/>
          </a:xfrm>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Weakness &amp;Accuracy</a:t>
            </a:r>
          </a:p>
        </p:txBody>
      </p:sp>
      <p:sp>
        <p:nvSpPr>
          <p:cNvPr id="4" name="Content Placeholder 3">
            <a:extLst>
              <a:ext uri="{FF2B5EF4-FFF2-40B4-BE49-F238E27FC236}">
                <a16:creationId xmlns:a16="http://schemas.microsoft.com/office/drawing/2014/main" id="{999E874F-2371-40C9-9EA3-5AAA454F225B}"/>
              </a:ext>
            </a:extLst>
          </p:cNvPr>
          <p:cNvSpPr>
            <a:spLocks noGrp="1"/>
          </p:cNvSpPr>
          <p:nvPr>
            <p:ph idx="1"/>
          </p:nvPr>
        </p:nvSpPr>
        <p:spPr>
          <a:xfrm>
            <a:off x="159488" y="563526"/>
            <a:ext cx="5241852" cy="4433775"/>
          </a:xfrm>
        </p:spPr>
        <p:txBody>
          <a:bodyPr/>
          <a:lstStyle/>
          <a:p>
            <a:r>
              <a:rPr lang="en-US" sz="2200" b="1" dirty="0">
                <a:solidFill>
                  <a:srgbClr val="FFFF00"/>
                </a:solidFill>
                <a:latin typeface="Rajdhani" panose="020B0604020202020204" charset="0"/>
                <a:cs typeface="Rajdhani" panose="020B0604020202020204" charset="0"/>
              </a:rPr>
              <a:t>At RF: </a:t>
            </a:r>
            <a:r>
              <a:rPr lang="en-US" sz="2200" b="1" dirty="0">
                <a:latin typeface="Rajdhani" panose="020B0604020202020204" charset="0"/>
                <a:cs typeface="Rajdhani" panose="020B0604020202020204" charset="0"/>
              </a:rPr>
              <a:t>we see that 810 reviews are correctly classified among 1000.</a:t>
            </a:r>
          </a:p>
          <a:p>
            <a:r>
              <a:rPr lang="en-US" sz="2200" b="1" dirty="0">
                <a:solidFill>
                  <a:srgbClr val="FFFF00"/>
                </a:solidFill>
                <a:latin typeface="Rajdhani" panose="020B0604020202020204" charset="0"/>
                <a:cs typeface="Rajdhani" panose="020B0604020202020204" charset="0"/>
              </a:rPr>
              <a:t>At SVM: </a:t>
            </a:r>
            <a:r>
              <a:rPr lang="en-US" sz="2200" b="1" dirty="0">
                <a:latin typeface="Rajdhani" panose="020B0604020202020204" charset="0"/>
                <a:cs typeface="Rajdhani" panose="020B0604020202020204" charset="0"/>
              </a:rPr>
              <a:t>we see that 824 reviews are correctly classified among 1000.</a:t>
            </a:r>
          </a:p>
          <a:p>
            <a:r>
              <a:rPr lang="en-US" sz="2200" b="1" dirty="0">
                <a:solidFill>
                  <a:srgbClr val="FFFF00"/>
                </a:solidFill>
                <a:latin typeface="Rajdhani" panose="020B0604020202020204" charset="0"/>
                <a:cs typeface="Rajdhani" panose="020B0604020202020204" charset="0"/>
              </a:rPr>
              <a:t>At RFSVM: </a:t>
            </a:r>
            <a:r>
              <a:rPr lang="en-US" sz="2200" b="1" dirty="0">
                <a:latin typeface="Rajdhani" panose="020B0604020202020204" charset="0"/>
                <a:cs typeface="Rajdhani" panose="020B0604020202020204" charset="0"/>
              </a:rPr>
              <a:t>we see that 843 reviews are correctly classified among 1000.</a:t>
            </a:r>
          </a:p>
          <a:p>
            <a:r>
              <a:rPr lang="en-US" sz="2200" b="1" dirty="0">
                <a:latin typeface="Rajdhani" panose="020B0604020202020204" charset="0"/>
                <a:cs typeface="Rajdhani" panose="020B0604020202020204" charset="0"/>
              </a:rPr>
              <a:t>it is represented that the accuracy computed in the case of proposed method (RFSVM) is better as compared to random forest and support vector machine.</a:t>
            </a:r>
          </a:p>
          <a:p>
            <a:pPr marL="152400" indent="0">
              <a:buNone/>
            </a:pPr>
            <a:endParaRPr lang="en-US" sz="2200" b="1" dirty="0">
              <a:latin typeface="Rajdhani" panose="020B0604020202020204" charset="0"/>
              <a:cs typeface="Rajdhani" panose="020B0604020202020204" charset="0"/>
            </a:endParaRPr>
          </a:p>
          <a:p>
            <a:pPr marL="152400" indent="0" algn="l">
              <a:buNone/>
            </a:pPr>
            <a:endParaRPr lang="en-US" sz="2200" b="1" dirty="0">
              <a:latin typeface="Rajdhani" panose="020B0604020202020204" charset="0"/>
              <a:cs typeface="Rajdhani" panose="020B0604020202020204" charset="0"/>
            </a:endParaRPr>
          </a:p>
        </p:txBody>
      </p:sp>
      <p:pic>
        <p:nvPicPr>
          <p:cNvPr id="5" name="Picture 4">
            <a:extLst>
              <a:ext uri="{FF2B5EF4-FFF2-40B4-BE49-F238E27FC236}">
                <a16:creationId xmlns:a16="http://schemas.microsoft.com/office/drawing/2014/main" id="{D8C7B7E7-2694-49CF-AB5A-3D68DBB17229}"/>
              </a:ext>
            </a:extLst>
          </p:cNvPr>
          <p:cNvPicPr>
            <a:picLocks noChangeAspect="1"/>
          </p:cNvPicPr>
          <p:nvPr/>
        </p:nvPicPr>
        <p:blipFill>
          <a:blip r:embed="rId2"/>
          <a:stretch>
            <a:fillRect/>
          </a:stretch>
        </p:blipFill>
        <p:spPr>
          <a:xfrm>
            <a:off x="5401340" y="1438596"/>
            <a:ext cx="3696256" cy="2683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6229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21809" y="105480"/>
            <a:ext cx="8356349" cy="1279700"/>
          </a:xfrm>
        </p:spPr>
        <p:txBody>
          <a:bodyPr>
            <a:noAutofit/>
          </a:bodyPr>
          <a:lstStyle/>
          <a:p>
            <a:pPr algn="ctr"/>
            <a:r>
              <a:rPr lang="en-US" sz="3200" spc="300" dirty="0">
                <a:solidFill>
                  <a:schemeClr val="accent4"/>
                </a:solidFill>
              </a:rPr>
              <a:t>Emotion And Sentiment Analysis From Twitter Text</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221809" y="1998921"/>
            <a:ext cx="8356349" cy="2424224"/>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16 May 2021</a:t>
            </a:r>
          </a:p>
          <a:p>
            <a:pPr marL="152400" indent="0">
              <a:buNone/>
            </a:pPr>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 </a:t>
            </a:r>
            <a:r>
              <a:rPr lang="en-US" sz="2400" b="1" dirty="0" err="1">
                <a:latin typeface="Rajdhani" panose="020B0604020202020204" charset="0"/>
                <a:cs typeface="Rajdhani" panose="020B0604020202020204" charset="0"/>
              </a:rPr>
              <a:t>amulya</a:t>
            </a:r>
            <a:r>
              <a:rPr lang="en-US" sz="2400" b="1" dirty="0">
                <a:latin typeface="Rajdhani" panose="020B0604020202020204" charset="0"/>
                <a:cs typeface="Rajdhani" panose="020B0604020202020204" charset="0"/>
              </a:rPr>
              <a:t> </a:t>
            </a:r>
            <a:r>
              <a:rPr lang="en-US" sz="2400" b="1" dirty="0" err="1">
                <a:latin typeface="Rajdhani" panose="020B0604020202020204" charset="0"/>
                <a:cs typeface="Rajdhani" panose="020B0604020202020204" charset="0"/>
              </a:rPr>
              <a:t>Chenna</a:t>
            </a:r>
            <a:r>
              <a:rPr lang="en-US" sz="2400" b="1" dirty="0">
                <a:latin typeface="Rajdhani" panose="020B0604020202020204" charset="0"/>
                <a:cs typeface="Rajdhani" panose="020B0604020202020204" charset="0"/>
              </a:rPr>
              <a:t> , </a:t>
            </a:r>
            <a:r>
              <a:rPr lang="en-US" sz="2400" b="1" dirty="0" err="1">
                <a:latin typeface="Rajdhani" panose="020B0604020202020204" charset="0"/>
                <a:cs typeface="Rajdhani" panose="020B0604020202020204" charset="0"/>
              </a:rPr>
              <a:t>B.Srinivas</a:t>
            </a:r>
            <a:r>
              <a:rPr lang="en-US" sz="2400" b="1" dirty="0">
                <a:latin typeface="Rajdhani" panose="020B0604020202020204" charset="0"/>
                <a:cs typeface="Rajdhani" panose="020B0604020202020204" charset="0"/>
              </a:rPr>
              <a:t> , </a:t>
            </a:r>
            <a:r>
              <a:rPr lang="en-US" sz="2400" b="1" dirty="0" err="1">
                <a:latin typeface="Rajdhani" panose="020B0604020202020204" charset="0"/>
                <a:cs typeface="Rajdhani" panose="020B0604020202020204" charset="0"/>
              </a:rPr>
              <a:t>s.Nagaraju</a:t>
            </a:r>
            <a:endParaRPr lang="en-US" sz="2400" b="1"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2428711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448965" y="195945"/>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191387" y="861009"/>
            <a:ext cx="4588844" cy="3819633"/>
          </a:xfrm>
        </p:spPr>
        <p:txBody>
          <a:bodyPr/>
          <a:lstStyle/>
          <a:p>
            <a:endParaRPr lang="en-US" sz="1800" b="1" dirty="0">
              <a:solidFill>
                <a:srgbClr val="FFFF00"/>
              </a:solidFill>
              <a:latin typeface="Rajdhani" panose="020B0604020202020204" charset="0"/>
              <a:cs typeface="Rajdhani" panose="020B0604020202020204" charset="0"/>
            </a:endParaRPr>
          </a:p>
          <a:p>
            <a:r>
              <a:rPr lang="en-US" sz="1800" b="1" dirty="0">
                <a:solidFill>
                  <a:srgbClr val="FFFF00"/>
                </a:solidFill>
                <a:latin typeface="Rajdhani" panose="020B0604020202020204" charset="0"/>
                <a:cs typeface="Rajdhani" panose="020B0604020202020204" charset="0"/>
              </a:rPr>
              <a:t>First :</a:t>
            </a:r>
            <a:r>
              <a:rPr lang="en-US" sz="1800" b="1" dirty="0">
                <a:latin typeface="Rajdhani" panose="020B0604020202020204" charset="0"/>
                <a:cs typeface="Rajdhani" panose="020B0604020202020204" charset="0"/>
              </a:rPr>
              <a:t> They  separated  the preprocessed  text  into  training  and  test  sets  for  sentiment  and emotion classifications. </a:t>
            </a:r>
          </a:p>
          <a:p>
            <a:endParaRPr lang="en-US" sz="1800" b="1" dirty="0">
              <a:latin typeface="Rajdhani" panose="020B0604020202020204" charset="0"/>
              <a:cs typeface="Rajdhani" panose="020B0604020202020204" charset="0"/>
            </a:endParaRPr>
          </a:p>
          <a:p>
            <a:pPr marL="152400" indent="0">
              <a:buNone/>
            </a:pPr>
            <a:endParaRPr lang="en-US" sz="1800" b="1" dirty="0">
              <a:latin typeface="Rajdhani" panose="020B0604020202020204" charset="0"/>
              <a:cs typeface="Rajdhani" panose="020B0604020202020204" charset="0"/>
            </a:endParaRPr>
          </a:p>
          <a:p>
            <a:r>
              <a:rPr lang="en-US" sz="1800" b="1" dirty="0">
                <a:solidFill>
                  <a:srgbClr val="FFFF00"/>
                </a:solidFill>
                <a:latin typeface="Rajdhani" panose="020B0604020202020204" charset="0"/>
                <a:cs typeface="Rajdhani" panose="020B0604020202020204" charset="0"/>
              </a:rPr>
              <a:t>Then : </a:t>
            </a:r>
            <a:r>
              <a:rPr lang="en-US" sz="1800" b="1" dirty="0">
                <a:latin typeface="Rajdhani" panose="020B0604020202020204" charset="0"/>
                <a:cs typeface="Rajdhani" panose="020B0604020202020204" charset="0"/>
              </a:rPr>
              <a:t>satisfied emotion and sentiment into the estimate of “user influence score,” which also  managed  the  responses'  compliance  score.  </a:t>
            </a:r>
          </a:p>
          <a:p>
            <a:pPr marL="152400" indent="0">
              <a:buNone/>
            </a:pPr>
            <a:endParaRPr lang="en-US" sz="1800" b="1" dirty="0">
              <a:latin typeface="Rajdhani" panose="020B0604020202020204" charset="0"/>
              <a:cs typeface="Rajdhani" panose="020B0604020202020204" charset="0"/>
            </a:endParaRPr>
          </a:p>
        </p:txBody>
      </p:sp>
      <p:pic>
        <p:nvPicPr>
          <p:cNvPr id="5" name="Picture 4">
            <a:extLst>
              <a:ext uri="{FF2B5EF4-FFF2-40B4-BE49-F238E27FC236}">
                <a16:creationId xmlns:a16="http://schemas.microsoft.com/office/drawing/2014/main" id="{4FA58BE0-9B11-7AC6-0C33-10C4AAA274E8}"/>
              </a:ext>
            </a:extLst>
          </p:cNvPr>
          <p:cNvPicPr>
            <a:picLocks noChangeAspect="1"/>
          </p:cNvPicPr>
          <p:nvPr/>
        </p:nvPicPr>
        <p:blipFill>
          <a:blip r:embed="rId2"/>
          <a:stretch>
            <a:fillRect/>
          </a:stretch>
        </p:blipFill>
        <p:spPr>
          <a:xfrm>
            <a:off x="4961299" y="1233718"/>
            <a:ext cx="3991315" cy="3074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8388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5" name="TextBox 4">
            <a:extLst>
              <a:ext uri="{FF2B5EF4-FFF2-40B4-BE49-F238E27FC236}">
                <a16:creationId xmlns:a16="http://schemas.microsoft.com/office/drawing/2014/main" id="{D89AD956-1208-4465-B016-F90E8EFDA6F6}"/>
              </a:ext>
            </a:extLst>
          </p:cNvPr>
          <p:cNvSpPr txBox="1"/>
          <p:nvPr/>
        </p:nvSpPr>
        <p:spPr>
          <a:xfrm>
            <a:off x="255181" y="1180214"/>
            <a:ext cx="8137381" cy="830997"/>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sym typeface="Fira Sans Condensed Light"/>
              </a:rPr>
              <a:t>In  this  approach  they use </a:t>
            </a:r>
            <a:r>
              <a:rPr lang="en-US" sz="2400" b="1" dirty="0">
                <a:solidFill>
                  <a:srgbClr val="FFFF00"/>
                </a:solidFill>
                <a:latin typeface="Rajdhani" panose="020B0604020202020204" charset="0"/>
                <a:cs typeface="Rajdhani" panose="020B0604020202020204" charset="0"/>
                <a:sym typeface="Fira Sans Condensed Light"/>
              </a:rPr>
              <a:t>Naïve  Bayes  classifier  </a:t>
            </a:r>
            <a:r>
              <a:rPr lang="en-US" sz="2400" b="1" dirty="0">
                <a:solidFill>
                  <a:schemeClr val="bg1"/>
                </a:solidFill>
                <a:latin typeface="Rajdhani" panose="020B0604020202020204" charset="0"/>
                <a:cs typeface="Rajdhani" panose="020B0604020202020204" charset="0"/>
                <a:sym typeface="Fira Sans Condensed Light"/>
              </a:rPr>
              <a:t>to classify the emotion relevant text from the twitter, re-twitter text .</a:t>
            </a:r>
          </a:p>
        </p:txBody>
      </p:sp>
    </p:spTree>
    <p:extLst>
      <p:ext uri="{BB962C8B-B14F-4D97-AF65-F5344CB8AC3E}">
        <p14:creationId xmlns:p14="http://schemas.microsoft.com/office/powerpoint/2010/main" val="3259922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a:xfrm>
            <a:off x="448965" y="0"/>
            <a:ext cx="8278576" cy="563526"/>
          </a:xfrm>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Weakness &amp;Accuracy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99E874F-2371-40C9-9EA3-5AAA454F225B}"/>
                  </a:ext>
                </a:extLst>
              </p:cNvPr>
              <p:cNvSpPr>
                <a:spLocks noGrp="1"/>
              </p:cNvSpPr>
              <p:nvPr>
                <p:ph idx="1"/>
              </p:nvPr>
            </p:nvSpPr>
            <p:spPr>
              <a:xfrm>
                <a:off x="159488" y="563526"/>
                <a:ext cx="4756544" cy="4252918"/>
              </a:xfrm>
            </p:spPr>
            <p:txBody>
              <a:bodyPr/>
              <a:lstStyle/>
              <a:p>
                <a:pPr marL="152400" indent="0">
                  <a:buNone/>
                </a:pPr>
                <a:r>
                  <a:rPr lang="en-US" sz="2000" b="1" dirty="0">
                    <a:solidFill>
                      <a:srgbClr val="FFFF00"/>
                    </a:solidFill>
                    <a:latin typeface="Rajdhani" panose="020B0604020202020204" charset="0"/>
                    <a:cs typeface="Rajdhani" panose="020B0604020202020204" charset="0"/>
                    <a:sym typeface="Arial"/>
                  </a:rPr>
                  <a:t>Emotion</a:t>
                </a:r>
                <a:r>
                  <a:rPr lang="en-US" sz="1400" b="0" i="0" dirty="0">
                    <a:solidFill>
                      <a:srgbClr val="FFFF00"/>
                    </a:solidFill>
                    <a:effectLst/>
                    <a:latin typeface="Arial" panose="020B0604020202020204" pitchFamily="34" charset="0"/>
                  </a:rPr>
                  <a:t> </a:t>
                </a:r>
                <a:r>
                  <a:rPr lang="en-US" sz="2000" b="1" dirty="0">
                    <a:solidFill>
                      <a:srgbClr val="FFFF00"/>
                    </a:solidFill>
                    <a:latin typeface="Rajdhani" panose="020B0604020202020204" charset="0"/>
                    <a:cs typeface="Rajdhani" panose="020B0604020202020204" charset="0"/>
                  </a:rPr>
                  <a:t>experimental classification</a:t>
                </a:r>
              </a:p>
              <a:p>
                <a:r>
                  <a:rPr lang="en-US" sz="1800" b="1" dirty="0">
                    <a:latin typeface="Rajdhani" panose="020B0604020202020204" charset="0"/>
                    <a:cs typeface="Rajdhani" panose="020B0604020202020204" charset="0"/>
                  </a:rPr>
                  <a:t>The proposed methodology conducted experiments on latest 500 tweets extracted from Twitter and proposed algorithm  performance  calculation  performed  using  </a:t>
                </a:r>
                <a:r>
                  <a:rPr lang="en-US" sz="1800" b="1" u="sng" dirty="0">
                    <a:latin typeface="Rajdhani" panose="020B0604020202020204" charset="0"/>
                    <a:cs typeface="Rajdhani" panose="020B0604020202020204" charset="0"/>
                  </a:rPr>
                  <a:t>three  evaluation  metric  of  precision,  recall,  and  Accuracy </a:t>
                </a:r>
                <a:r>
                  <a:rPr lang="en-US" sz="2400" b="1" u="sng" dirty="0">
                    <a:latin typeface="Rajdhani" panose="020B0604020202020204" charset="0"/>
                    <a:cs typeface="Rajdhani" panose="020B0604020202020204" charset="0"/>
                  </a:rPr>
                  <a:t>.</a:t>
                </a:r>
              </a:p>
              <a:p>
                <a14:m>
                  <m:oMath xmlns:m="http://schemas.openxmlformats.org/officeDocument/2006/math">
                    <m:r>
                      <m:rPr>
                        <m:nor/>
                      </m:rPr>
                      <a:rPr lang="en-US" sz="1600" b="1" dirty="0">
                        <a:latin typeface="Rajdhani" panose="020B0604020202020204" charset="0"/>
                        <a:cs typeface="Rajdhani" panose="020B0604020202020204" charset="0"/>
                      </a:rPr>
                      <m:t>Precision</m:t>
                    </m:r>
                    <m:r>
                      <a:rPr lang="en-US" sz="1600" b="1">
                        <a:latin typeface="Cambria Math" panose="02040503050406030204" pitchFamily="18" charset="0"/>
                        <a:cs typeface="Rajdhani" panose="020B0604020202020204" charset="0"/>
                      </a:rPr>
                      <m:t>=</m:t>
                    </m:r>
                    <m:f>
                      <m:fPr>
                        <m:ctrlPr>
                          <a:rPr lang="en-US" sz="1600" b="1" i="1">
                            <a:latin typeface="Cambria Math" panose="02040503050406030204" pitchFamily="18" charset="0"/>
                            <a:cs typeface="Rajdhani" panose="020B0604020202020204" charset="0"/>
                          </a:rPr>
                        </m:ctrlPr>
                      </m:fPr>
                      <m:num>
                        <m:r>
                          <m:rPr>
                            <m:nor/>
                          </m:rPr>
                          <a:rPr lang="en-US" sz="1600" b="1" dirty="0">
                            <a:latin typeface="Rajdhani" panose="020B0604020202020204" charset="0"/>
                            <a:cs typeface="Rajdhani" panose="020B0604020202020204" charset="0"/>
                          </a:rPr>
                          <m:t>𝑇𝑟𝑢𝑒𝑃𝑜𝑠𝑖𝑡𝑖𝑣𝑒</m:t>
                        </m:r>
                      </m:num>
                      <m:den>
                        <m:r>
                          <m:rPr>
                            <m:nor/>
                          </m:rPr>
                          <a:rPr lang="en-US" sz="1600" b="1" dirty="0">
                            <a:latin typeface="Rajdhani" panose="020B0604020202020204" charset="0"/>
                            <a:cs typeface="Rajdhani" panose="020B0604020202020204" charset="0"/>
                          </a:rPr>
                          <m:t>𝑇𝑟𝑢𝑒𝑃𝑜𝑠𝑖𝑡𝑖𝑣𝑒</m:t>
                        </m:r>
                        <m:r>
                          <a:rPr lang="en-US" sz="1600" b="1" dirty="0">
                            <a:latin typeface="Cambria Math" panose="02040503050406030204" pitchFamily="18" charset="0"/>
                            <a:cs typeface="Rajdhani" panose="020B0604020202020204" charset="0"/>
                          </a:rPr>
                          <m:t>+</m:t>
                        </m:r>
                        <m:r>
                          <m:rPr>
                            <m:nor/>
                          </m:rPr>
                          <a:rPr lang="en-US" sz="1600" b="1" dirty="0">
                            <a:latin typeface="Rajdhani" panose="020B0604020202020204" charset="0"/>
                            <a:cs typeface="Rajdhani" panose="020B0604020202020204" charset="0"/>
                          </a:rPr>
                          <m:t>𝑇𝑟𝑢𝑒𝑁𝑒𝑔𝑎𝑡𝑖𝑣𝑒</m:t>
                        </m:r>
                      </m:den>
                    </m:f>
                  </m:oMath>
                </a14:m>
                <a:r>
                  <a:rPr lang="en-US" sz="1600" dirty="0">
                    <a:effectLst/>
                    <a:latin typeface="Arial" panose="020B0604020202020204" pitchFamily="34" charset="0"/>
                  </a:rPr>
                  <a:t>×100</a:t>
                </a:r>
                <a:endParaRPr lang="en-US" sz="1600" dirty="0">
                  <a:effectLst/>
                </a:endParaRPr>
              </a:p>
              <a:p>
                <a:r>
                  <a:rPr lang="en-US" sz="1600" b="1" dirty="0">
                    <a:latin typeface="Rajdhani" panose="020B0604020202020204" charset="0"/>
                    <a:cs typeface="Rajdhani" panose="020B0604020202020204" charset="0"/>
                  </a:rPr>
                  <a:t>recall</a:t>
                </a:r>
                <a:r>
                  <a:rPr lang="en-US" sz="1600" dirty="0">
                    <a:effectLst/>
                  </a:rPr>
                  <a:t> </a:t>
                </a:r>
                <a14:m>
                  <m:oMath xmlns:m="http://schemas.openxmlformats.org/officeDocument/2006/math">
                    <m:r>
                      <a:rPr lang="en-US" sz="1600" i="1" smtClean="0">
                        <a:effectLst/>
                        <a:latin typeface="Cambria Math" panose="02040503050406030204" pitchFamily="18" charset="0"/>
                      </a:rPr>
                      <m:t>=</m:t>
                    </m:r>
                    <m:f>
                      <m:fPr>
                        <m:ctrlPr>
                          <a:rPr lang="en-US" sz="1600" i="1" smtClean="0">
                            <a:effectLst/>
                            <a:latin typeface="Cambria Math" panose="02040503050406030204" pitchFamily="18" charset="0"/>
                          </a:rPr>
                        </m:ctrlPr>
                      </m:fPr>
                      <m:num>
                        <m:r>
                          <m:rPr>
                            <m:nor/>
                          </m:rPr>
                          <a:rPr lang="en-US" sz="1600" dirty="0">
                            <a:latin typeface="Arial" panose="020B0604020202020204" pitchFamily="34" charset="0"/>
                          </a:rPr>
                          <m:t>𝑇𝑟𝑢𝑒𝑃𝑜𝑠𝑖𝑡𝑖𝑣𝑒</m:t>
                        </m:r>
                      </m:num>
                      <m:den>
                        <m:r>
                          <m:rPr>
                            <m:nor/>
                          </m:rPr>
                          <a:rPr lang="en-US" sz="1600" dirty="0">
                            <a:latin typeface="Arial" panose="020B0604020202020204" pitchFamily="34" charset="0"/>
                          </a:rPr>
                          <m:t>𝑇𝑟𝑢𝑒𝑃𝑜𝑠𝑖𝑡𝑖𝑣𝑒</m:t>
                        </m:r>
                        <m:r>
                          <a:rPr lang="en-US" sz="1600" b="0" i="1" dirty="0" smtClean="0">
                            <a:latin typeface="Cambria Math" panose="02040503050406030204" pitchFamily="18" charset="0"/>
                          </a:rPr>
                          <m:t>+</m:t>
                        </m:r>
                        <m:r>
                          <m:rPr>
                            <m:nor/>
                          </m:rPr>
                          <a:rPr lang="en-US" sz="1600" b="0" i="0" dirty="0" smtClean="0">
                            <a:latin typeface="Arial" panose="020B0604020202020204" pitchFamily="34" charset="0"/>
                          </a:rPr>
                          <m:t>False</m:t>
                        </m:r>
                        <m:r>
                          <m:rPr>
                            <m:nor/>
                          </m:rPr>
                          <a:rPr lang="en-US" sz="1600" dirty="0">
                            <a:latin typeface="Arial" panose="020B0604020202020204" pitchFamily="34" charset="0"/>
                          </a:rPr>
                          <m:t>𝑁𝑒𝑔𝑎𝑡𝑖𝑣𝑒</m:t>
                        </m:r>
                      </m:den>
                    </m:f>
                  </m:oMath>
                </a14:m>
                <a:r>
                  <a:rPr lang="en-US" sz="1400" dirty="0">
                    <a:effectLst/>
                    <a:latin typeface="Arial" panose="020B0604020202020204" pitchFamily="34" charset="0"/>
                  </a:rPr>
                  <a:t>×100</a:t>
                </a:r>
              </a:p>
              <a:p>
                <a:r>
                  <a:rPr lang="en-US" sz="1600" b="1" dirty="0">
                    <a:latin typeface="Rajdhani" panose="020B0604020202020204" charset="0"/>
                    <a:cs typeface="Rajdhani" panose="020B0604020202020204" charset="0"/>
                  </a:rPr>
                  <a:t>Accuracy</a:t>
                </a:r>
                <a14:m>
                  <m:oMath xmlns:m="http://schemas.openxmlformats.org/officeDocument/2006/math">
                    <m:r>
                      <a:rPr lang="en-US" sz="1600" i="1" smtClean="0">
                        <a:effectLst/>
                        <a:latin typeface="Cambria Math" panose="02040503050406030204" pitchFamily="18" charset="0"/>
                      </a:rPr>
                      <m:t>=</m:t>
                    </m:r>
                    <m:f>
                      <m:fPr>
                        <m:ctrlPr>
                          <a:rPr lang="en-US" sz="1600" i="1" smtClean="0">
                            <a:effectLst/>
                            <a:latin typeface="Cambria Math" panose="02040503050406030204" pitchFamily="18" charset="0"/>
                          </a:rPr>
                        </m:ctrlPr>
                      </m:fPr>
                      <m:num>
                        <m:r>
                          <m:rPr>
                            <m:nor/>
                          </m:rPr>
                          <a:rPr lang="en-US" sz="1600" dirty="0">
                            <a:latin typeface="Arial" panose="020B0604020202020204" pitchFamily="34" charset="0"/>
                          </a:rPr>
                          <m:t>𝑁𝑜</m:t>
                        </m:r>
                        <m:r>
                          <m:rPr>
                            <m:nor/>
                          </m:rPr>
                          <a:rPr lang="en-US" sz="1600" dirty="0">
                            <a:latin typeface="Arial" panose="020B0604020202020204" pitchFamily="34" charset="0"/>
                          </a:rPr>
                          <m:t>.</m:t>
                        </m:r>
                        <m:r>
                          <m:rPr>
                            <m:nor/>
                          </m:rPr>
                          <a:rPr lang="en-US" sz="1600" dirty="0">
                            <a:latin typeface="Arial" panose="020B0604020202020204" pitchFamily="34" charset="0"/>
                          </a:rPr>
                          <m:t>𝑜𝑓𝑐𝑜𝑟𝑟𝑒𝑐𝑡𝑙𝑦𝑙𝑎𝑏𝑒𝑙𝑒𝑑𝑡𝑤𝑒𝑒𝑡𝑠</m:t>
                        </m:r>
                      </m:num>
                      <m:den>
                        <m:r>
                          <m:rPr>
                            <m:nor/>
                          </m:rPr>
                          <a:rPr lang="en-US" sz="1600" dirty="0">
                            <a:latin typeface="Arial" panose="020B0604020202020204" pitchFamily="34" charset="0"/>
                          </a:rPr>
                          <m:t>𝑇𝑜𝑡𝑎𝑙𝑁𝑜</m:t>
                        </m:r>
                        <m:r>
                          <m:rPr>
                            <m:nor/>
                          </m:rPr>
                          <a:rPr lang="en-US" sz="1600" dirty="0">
                            <a:latin typeface="Arial" panose="020B0604020202020204" pitchFamily="34" charset="0"/>
                          </a:rPr>
                          <m:t>.</m:t>
                        </m:r>
                        <m:r>
                          <m:rPr>
                            <m:nor/>
                          </m:rPr>
                          <a:rPr lang="en-US" sz="1600" dirty="0">
                            <a:latin typeface="Arial" panose="020B0604020202020204" pitchFamily="34" charset="0"/>
                          </a:rPr>
                          <m:t>𝑜𝑓𝑡𝑤𝑒𝑒𝑡𝑠𝑖𝑛𝑑𝑎𝑡𝑎𝑠𝑒𝑡</m:t>
                        </m:r>
                      </m:den>
                    </m:f>
                  </m:oMath>
                </a14:m>
                <a:r>
                  <a:rPr lang="en-US" sz="1400" dirty="0">
                    <a:effectLst/>
                    <a:latin typeface="Arial" panose="020B0604020202020204" pitchFamily="34" charset="0"/>
                  </a:rPr>
                  <a:t>×100</a:t>
                </a:r>
                <a:br>
                  <a:rPr lang="en-US" sz="1600" b="0" i="0" dirty="0">
                    <a:solidFill>
                      <a:srgbClr val="000000"/>
                    </a:solidFill>
                    <a:effectLst/>
                    <a:latin typeface="Arial" panose="020B0604020202020204" pitchFamily="34" charset="0"/>
                  </a:rPr>
                </a:br>
                <a:endParaRPr lang="en-US" sz="2400" b="1" u="sng"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pPr marL="152400" indent="0">
                  <a:buNone/>
                </a:pPr>
                <a:r>
                  <a:rPr lang="en-US" sz="2400" b="1" dirty="0">
                    <a:latin typeface="Rajdhani" panose="020B0604020202020204" charset="0"/>
                    <a:cs typeface="Rajdhani" panose="020B0604020202020204" charset="0"/>
                  </a:rPr>
                  <a:t> </a:t>
                </a:r>
              </a:p>
            </p:txBody>
          </p:sp>
        </mc:Choice>
        <mc:Fallback xmlns="">
          <p:sp>
            <p:nvSpPr>
              <p:cNvPr id="4" name="Content Placeholder 3">
                <a:extLst>
                  <a:ext uri="{FF2B5EF4-FFF2-40B4-BE49-F238E27FC236}">
                    <a16:creationId xmlns:a16="http://schemas.microsoft.com/office/drawing/2014/main" id="{999E874F-2371-40C9-9EA3-5AAA454F225B}"/>
                  </a:ext>
                </a:extLst>
              </p:cNvPr>
              <p:cNvSpPr>
                <a:spLocks noGrp="1" noRot="1" noChangeAspect="1" noMove="1" noResize="1" noEditPoints="1" noAdjustHandles="1" noChangeArrowheads="1" noChangeShapeType="1" noTextEdit="1"/>
              </p:cNvSpPr>
              <p:nvPr>
                <p:ph idx="1"/>
              </p:nvPr>
            </p:nvSpPr>
            <p:spPr>
              <a:xfrm>
                <a:off x="159488" y="563526"/>
                <a:ext cx="4756544" cy="4252918"/>
              </a:xfrm>
              <a:blipFill>
                <a:blip r:embed="rId2"/>
                <a:stretch>
                  <a:fillRect r="-179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D41A183-AAE7-60F9-D632-533E26736381}"/>
              </a:ext>
            </a:extLst>
          </p:cNvPr>
          <p:cNvPicPr>
            <a:picLocks noChangeAspect="1"/>
          </p:cNvPicPr>
          <p:nvPr/>
        </p:nvPicPr>
        <p:blipFill>
          <a:blip r:embed="rId3"/>
          <a:stretch>
            <a:fillRect/>
          </a:stretch>
        </p:blipFill>
        <p:spPr>
          <a:xfrm>
            <a:off x="4916032" y="1245082"/>
            <a:ext cx="4068480" cy="2889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370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a:xfrm>
            <a:off x="448965" y="0"/>
            <a:ext cx="8278576" cy="563526"/>
          </a:xfrm>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Weakness &amp;Accuracy</a:t>
            </a:r>
          </a:p>
        </p:txBody>
      </p:sp>
      <p:sp>
        <p:nvSpPr>
          <p:cNvPr id="4" name="Content Placeholder 3">
            <a:extLst>
              <a:ext uri="{FF2B5EF4-FFF2-40B4-BE49-F238E27FC236}">
                <a16:creationId xmlns:a16="http://schemas.microsoft.com/office/drawing/2014/main" id="{999E874F-2371-40C9-9EA3-5AAA454F225B}"/>
              </a:ext>
            </a:extLst>
          </p:cNvPr>
          <p:cNvSpPr>
            <a:spLocks noGrp="1"/>
          </p:cNvSpPr>
          <p:nvPr>
            <p:ph idx="1"/>
          </p:nvPr>
        </p:nvSpPr>
        <p:spPr>
          <a:xfrm>
            <a:off x="159487" y="563526"/>
            <a:ext cx="8024846" cy="4252918"/>
          </a:xfrm>
        </p:spPr>
        <p:txBody>
          <a:bodyPr/>
          <a:lstStyle/>
          <a:p>
            <a:pPr marL="152400" indent="0">
              <a:buNone/>
            </a:pPr>
            <a:endParaRPr lang="en-US" sz="2000" b="1" dirty="0">
              <a:solidFill>
                <a:srgbClr val="FFFF00"/>
              </a:solidFill>
              <a:latin typeface="Rajdhani" panose="020B0604020202020204" charset="0"/>
              <a:cs typeface="Rajdhani" panose="020B0604020202020204" charset="0"/>
              <a:sym typeface="Arial"/>
            </a:endParaRPr>
          </a:p>
          <a:p>
            <a:pPr marL="152400" indent="0">
              <a:buNone/>
            </a:pPr>
            <a:r>
              <a:rPr lang="en-US" sz="2000" b="1" dirty="0">
                <a:solidFill>
                  <a:srgbClr val="FFFF00"/>
                </a:solidFill>
                <a:latin typeface="Rajdhani" panose="020B0604020202020204" charset="0"/>
                <a:cs typeface="Rajdhani" panose="020B0604020202020204" charset="0"/>
                <a:sym typeface="Arial"/>
              </a:rPr>
              <a:t>Comparison between various classifications</a:t>
            </a:r>
            <a:endParaRPr lang="en-US" sz="2400" b="1" u="sng"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a:p>
            <a:pPr marL="152400" indent="0">
              <a:buNone/>
            </a:pPr>
            <a:r>
              <a:rPr lang="en-US" sz="2400" b="1" dirty="0">
                <a:latin typeface="Rajdhani" panose="020B0604020202020204" charset="0"/>
                <a:cs typeface="Rajdhani" panose="020B0604020202020204" charset="0"/>
              </a:rPr>
              <a:t> </a:t>
            </a:r>
          </a:p>
        </p:txBody>
      </p:sp>
      <p:pic>
        <p:nvPicPr>
          <p:cNvPr id="5" name="Picture 4">
            <a:extLst>
              <a:ext uri="{FF2B5EF4-FFF2-40B4-BE49-F238E27FC236}">
                <a16:creationId xmlns:a16="http://schemas.microsoft.com/office/drawing/2014/main" id="{CAB9CF47-5708-3A4C-B6A4-234AA7A497B9}"/>
              </a:ext>
            </a:extLst>
          </p:cNvPr>
          <p:cNvPicPr>
            <a:picLocks noChangeAspect="1"/>
          </p:cNvPicPr>
          <p:nvPr/>
        </p:nvPicPr>
        <p:blipFill>
          <a:blip r:embed="rId2"/>
          <a:stretch>
            <a:fillRect/>
          </a:stretch>
        </p:blipFill>
        <p:spPr>
          <a:xfrm>
            <a:off x="1354814" y="1464304"/>
            <a:ext cx="5981700" cy="33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0994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21809" y="105480"/>
            <a:ext cx="8356349" cy="1478876"/>
          </a:xfrm>
        </p:spPr>
        <p:txBody>
          <a:bodyPr>
            <a:noAutofit/>
          </a:bodyPr>
          <a:lstStyle/>
          <a:p>
            <a:pPr algn="ctr"/>
            <a:r>
              <a:rPr lang="en-US" sz="3200" spc="300" dirty="0">
                <a:solidFill>
                  <a:schemeClr val="accent4"/>
                </a:solidFill>
              </a:rPr>
              <a:t>Text-based emotion prediction system using machine learning</a:t>
            </a:r>
            <a:br>
              <a:rPr lang="en-US" sz="3200" spc="300" dirty="0">
                <a:solidFill>
                  <a:schemeClr val="accent4"/>
                </a:solidFill>
              </a:rPr>
            </a:br>
            <a:r>
              <a:rPr lang="en-US" sz="3200" spc="300" dirty="0">
                <a:solidFill>
                  <a:schemeClr val="accent4"/>
                </a:solidFill>
              </a:rPr>
              <a:t>approach</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221809" y="1998921"/>
            <a:ext cx="8750175" cy="2424224"/>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2020</a:t>
            </a:r>
          </a:p>
          <a:p>
            <a:pPr marL="152400" indent="0">
              <a:buNone/>
            </a:pPr>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 </a:t>
            </a:r>
            <a:r>
              <a:rPr lang="en-US" sz="2400" b="1" dirty="0">
                <a:latin typeface="Rajdhani" panose="020B0604020202020204" charset="0"/>
                <a:cs typeface="Rajdhani" panose="020B0604020202020204" charset="0"/>
              </a:rPr>
              <a:t>Ahmad Fakhri </a:t>
            </a:r>
            <a:r>
              <a:rPr lang="en-US" sz="2400" b="1" dirty="0" err="1">
                <a:latin typeface="Rajdhani" panose="020B0604020202020204" charset="0"/>
                <a:cs typeface="Rajdhani" panose="020B0604020202020204" charset="0"/>
              </a:rPr>
              <a:t>Ab.Nasir</a:t>
            </a:r>
            <a:r>
              <a:rPr lang="en-US" sz="2400" b="1" dirty="0">
                <a:latin typeface="Rajdhani" panose="020B0604020202020204" charset="0"/>
                <a:cs typeface="Rajdhani" panose="020B0604020202020204" charset="0"/>
              </a:rPr>
              <a:t>, </a:t>
            </a:r>
            <a:r>
              <a:rPr lang="en-US" sz="2400" b="1" dirty="0" err="1">
                <a:latin typeface="Rajdhani" panose="020B0604020202020204" charset="0"/>
                <a:cs typeface="Rajdhani" panose="020B0604020202020204" charset="0"/>
              </a:rPr>
              <a:t>Eng</a:t>
            </a:r>
            <a:r>
              <a:rPr lang="en-US" sz="2400" b="1" dirty="0">
                <a:latin typeface="Rajdhani" panose="020B0604020202020204" charset="0"/>
                <a:cs typeface="Rajdhani" panose="020B0604020202020204" charset="0"/>
              </a:rPr>
              <a:t> Seok Nee, Chun </a:t>
            </a:r>
            <a:r>
              <a:rPr lang="en-US" sz="2400" b="1" dirty="0" err="1">
                <a:latin typeface="Rajdhani" panose="020B0604020202020204" charset="0"/>
                <a:cs typeface="Rajdhani" panose="020B0604020202020204" charset="0"/>
              </a:rPr>
              <a:t>Sern</a:t>
            </a:r>
            <a:r>
              <a:rPr lang="en-US" sz="2400" b="1" dirty="0">
                <a:latin typeface="Rajdhani" panose="020B0604020202020204" charset="0"/>
                <a:cs typeface="Rajdhani" panose="020B0604020202020204" charset="0"/>
              </a:rPr>
              <a:t> </a:t>
            </a:r>
            <a:r>
              <a:rPr lang="en-US" sz="2400" b="1" dirty="0" err="1">
                <a:latin typeface="Rajdhani" panose="020B0604020202020204" charset="0"/>
                <a:cs typeface="Rajdhani" panose="020B0604020202020204" charset="0"/>
              </a:rPr>
              <a:t>choong</a:t>
            </a:r>
            <a:r>
              <a:rPr lang="en-US" sz="2400" b="1" dirty="0">
                <a:latin typeface="Rajdhani" panose="020B0604020202020204" charset="0"/>
                <a:cs typeface="Rajdhani" panose="020B0604020202020204" charset="0"/>
              </a:rPr>
              <a:t> ,Ahmad </a:t>
            </a:r>
            <a:r>
              <a:rPr lang="en-US" sz="2400" b="1" dirty="0" err="1">
                <a:latin typeface="Rajdhani" panose="020B0604020202020204" charset="0"/>
                <a:cs typeface="Rajdhani" panose="020B0604020202020204" charset="0"/>
              </a:rPr>
              <a:t>Shahr</a:t>
            </a:r>
            <a:endParaRPr lang="en-US" sz="2400" b="1"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263071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78"/>
            <a:ext cx="8246070" cy="707650"/>
          </a:xfrm>
        </p:spPr>
        <p:txBody>
          <a:bodyPr>
            <a:normAutofit fontScale="90000"/>
          </a:bodyPr>
          <a:lstStyle/>
          <a:p>
            <a:pPr algn="ctr"/>
            <a:r>
              <a:rPr lang="en-US" sz="4800" b="1" spc="300" dirty="0">
                <a:solidFill>
                  <a:schemeClr val="accent4"/>
                </a:solidFill>
              </a:rPr>
              <a:t>What is sentiment analysis</a:t>
            </a:r>
          </a:p>
        </p:txBody>
      </p:sp>
      <p:sp>
        <p:nvSpPr>
          <p:cNvPr id="3" name="Content Placeholder 2"/>
          <p:cNvSpPr>
            <a:spLocks noGrp="1"/>
          </p:cNvSpPr>
          <p:nvPr>
            <p:ph idx="1"/>
          </p:nvPr>
        </p:nvSpPr>
        <p:spPr>
          <a:xfrm>
            <a:off x="448966" y="1275907"/>
            <a:ext cx="8246070" cy="3586415"/>
          </a:xfrm>
        </p:spPr>
        <p:txBody>
          <a:bodyPr/>
          <a:lstStyle/>
          <a:p>
            <a:pPr marL="152400" indent="0">
              <a:buNone/>
            </a:pPr>
            <a:r>
              <a:rPr lang="en-US" sz="2100" b="1" dirty="0">
                <a:solidFill>
                  <a:srgbClr val="FFC000"/>
                </a:solidFill>
                <a:latin typeface="Rajdhani" panose="020B0604020202020204" charset="0"/>
                <a:cs typeface="Rajdhani" panose="020B0604020202020204" charset="0"/>
              </a:rPr>
              <a:t>Sentiment analysis </a:t>
            </a:r>
            <a:r>
              <a:rPr lang="en-US" sz="2100" b="1" dirty="0">
                <a:latin typeface="Rajdhani" panose="020B0604020202020204" charset="0"/>
                <a:cs typeface="Rajdhani" panose="020B0604020202020204" charset="0"/>
              </a:rPr>
              <a:t>is an automated process capable of understanding the feelings or opinions that underlie a text. It is one of the most interesting subfields of NLP, a branch of Artificial Intelligence (AI) that focuses on how machines process human language.</a:t>
            </a:r>
          </a:p>
          <a:p>
            <a:pPr marL="152400" indent="0">
              <a:buNone/>
            </a:pPr>
            <a:endParaRPr lang="en-US" sz="2100" b="1" dirty="0">
              <a:latin typeface="Rajdhani" panose="020B0604020202020204" charset="0"/>
              <a:cs typeface="Rajdhani" panose="020B0604020202020204" charset="0"/>
            </a:endParaRPr>
          </a:p>
          <a:p>
            <a:pPr marL="152400" indent="0">
              <a:buNone/>
            </a:pPr>
            <a:r>
              <a:rPr lang="en-US" sz="2100" b="1" dirty="0">
                <a:latin typeface="Rajdhani" panose="020B0604020202020204" charset="0"/>
                <a:cs typeface="Rajdhani" panose="020B0604020202020204" charset="0"/>
              </a:rPr>
              <a:t> Also, </a:t>
            </a:r>
            <a:r>
              <a:rPr lang="en-US" sz="2100" b="1" dirty="0">
                <a:solidFill>
                  <a:srgbClr val="FFC000"/>
                </a:solidFill>
                <a:latin typeface="Rajdhani" panose="020B0604020202020204" charset="0"/>
                <a:cs typeface="Rajdhani" panose="020B0604020202020204" charset="0"/>
              </a:rPr>
              <a:t>Natural language processing (NLP): </a:t>
            </a:r>
            <a:r>
              <a:rPr lang="en-US" sz="2100" b="1" dirty="0">
                <a:latin typeface="Rajdhani" panose="020B0604020202020204" charset="0"/>
                <a:cs typeface="Rajdhani" panose="020B0604020202020204" charset="0"/>
              </a:rPr>
              <a:t>Together, these technologies enable computers to process human language in the form of text or voice data and to ‘understand’ its full meaning, complete with the speaker or writer’s intent and sentiment.</a:t>
            </a:r>
          </a:p>
          <a:p>
            <a:pPr marL="152400" indent="0">
              <a:buNone/>
            </a:pPr>
            <a:endParaRPr lang="en-US" sz="2100" b="1" dirty="0">
              <a:latin typeface="Rajdhani" panose="020B0604020202020204" charset="0"/>
              <a:cs typeface="Rajdhani" panose="020B0604020202020204" charset="0"/>
            </a:endParaRPr>
          </a:p>
          <a:p>
            <a:pPr marL="152400" indent="0">
              <a:buNone/>
            </a:pPr>
            <a:endParaRPr lang="en-US" sz="2100" b="1" dirty="0">
              <a:latin typeface="Rajdhani" panose="020B0604020202020204" charset="0"/>
              <a:cs typeface="Rajdhani" panose="020B0604020202020204" charset="0"/>
            </a:endParaRPr>
          </a:p>
          <a:p>
            <a:pPr marL="152400" indent="0">
              <a:buNone/>
            </a:pPr>
            <a:endParaRPr lang="en-US" sz="1800" b="1"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3653337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448965" y="10864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164225" y="679939"/>
            <a:ext cx="5955918" cy="4463561"/>
          </a:xfrm>
        </p:spPr>
        <p:txBody>
          <a:bodyPr/>
          <a:lstStyle/>
          <a:p>
            <a:r>
              <a:rPr lang="en-US" sz="1800" b="1" dirty="0">
                <a:solidFill>
                  <a:srgbClr val="FFFF00"/>
                </a:solidFill>
                <a:latin typeface="Rajdhani" panose="020B0604020202020204" charset="0"/>
                <a:cs typeface="Rajdhani" panose="020B0604020202020204" charset="0"/>
              </a:rPr>
              <a:t>Model of Emotions</a:t>
            </a:r>
            <a:r>
              <a:rPr lang="en-US" sz="1800" b="1" dirty="0">
                <a:solidFill>
                  <a:srgbClr val="FFFF00"/>
                </a:solidFill>
              </a:rPr>
              <a:t> : </a:t>
            </a:r>
            <a:r>
              <a:rPr lang="en-US" sz="1800" b="1" dirty="0">
                <a:latin typeface="Rajdhani" panose="020B0604020202020204" charset="0"/>
                <a:cs typeface="Rajdhani" panose="020B0604020202020204" charset="0"/>
              </a:rPr>
              <a:t>The emotions selected were categorized into two main sections, negative and positive. </a:t>
            </a:r>
          </a:p>
          <a:p>
            <a:r>
              <a:rPr lang="en-US" sz="1800" b="1" dirty="0">
                <a:solidFill>
                  <a:srgbClr val="FFFF00"/>
                </a:solidFill>
                <a:latin typeface="Rajdhani" panose="020B0604020202020204" charset="0"/>
                <a:cs typeface="Rajdhani" panose="020B0604020202020204" charset="0"/>
              </a:rPr>
              <a:t>Data Source : </a:t>
            </a:r>
            <a:r>
              <a:rPr lang="en-US" sz="1800" b="1" dirty="0">
                <a:latin typeface="Rajdhani" panose="020B0604020202020204" charset="0"/>
                <a:cs typeface="Rajdhani" panose="020B0604020202020204" charset="0"/>
              </a:rPr>
              <a:t>ISEAR (The International Survey on Emotion Antecedents and Reactions) ,NLTK (Natural Language Toolkits).</a:t>
            </a:r>
          </a:p>
          <a:p>
            <a:r>
              <a:rPr lang="en-US" sz="1800" b="1" dirty="0">
                <a:latin typeface="Rajdhani" panose="020B0604020202020204" charset="0"/>
                <a:cs typeface="Rajdhani" panose="020B0604020202020204" charset="0"/>
              </a:rPr>
              <a:t>  </a:t>
            </a:r>
            <a:r>
              <a:rPr lang="en-US" sz="1800" b="1" dirty="0">
                <a:solidFill>
                  <a:srgbClr val="FFFF00"/>
                </a:solidFill>
                <a:latin typeface="Rajdhani" panose="020B0604020202020204" charset="0"/>
                <a:cs typeface="Rajdhani" panose="020B0604020202020204" charset="0"/>
              </a:rPr>
              <a:t>Programming Language and Tools :</a:t>
            </a:r>
          </a:p>
          <a:p>
            <a:pPr>
              <a:buFont typeface="Wingdings" panose="05000000000000000000" pitchFamily="2" charset="2"/>
              <a:buChar char="q"/>
            </a:pPr>
            <a:r>
              <a:rPr lang="en-US" sz="1200" b="1" dirty="0">
                <a:solidFill>
                  <a:srgbClr val="FFFF00"/>
                </a:solidFill>
                <a:latin typeface="Rajdhani" panose="020B0604020202020204" charset="0"/>
                <a:cs typeface="Rajdhani" panose="020B0604020202020204" charset="0"/>
              </a:rPr>
              <a:t>Python programming language </a:t>
            </a:r>
          </a:p>
          <a:p>
            <a:pPr>
              <a:buFont typeface="Wingdings" panose="05000000000000000000" pitchFamily="2" charset="2"/>
              <a:buChar char="q"/>
            </a:pPr>
            <a:r>
              <a:rPr lang="en-US" sz="1200" b="1" dirty="0">
                <a:solidFill>
                  <a:srgbClr val="FFFF00"/>
                </a:solidFill>
                <a:latin typeface="Rajdhani" panose="020B0604020202020204" charset="0"/>
                <a:cs typeface="Rajdhani" panose="020B0604020202020204" charset="0"/>
              </a:rPr>
              <a:t>Tool :(</a:t>
            </a:r>
            <a:r>
              <a:rPr lang="en-US" sz="1200" b="1" dirty="0" err="1">
                <a:solidFill>
                  <a:srgbClr val="FFFF00"/>
                </a:solidFill>
                <a:latin typeface="Rajdhani" panose="020B0604020202020204" charset="0"/>
                <a:cs typeface="Rajdhani" panose="020B0604020202020204" charset="0"/>
              </a:rPr>
              <a:t>i</a:t>
            </a:r>
            <a:r>
              <a:rPr lang="en-US" sz="1200" b="1" dirty="0">
                <a:solidFill>
                  <a:srgbClr val="FFFF00"/>
                </a:solidFill>
                <a:latin typeface="Rajdhani" panose="020B0604020202020204" charset="0"/>
                <a:cs typeface="Rajdhani" panose="020B0604020202020204" charset="0"/>
              </a:rPr>
              <a:t>) Pandas, (ii) Scikit-learn (</a:t>
            </a:r>
            <a:r>
              <a:rPr lang="en-US" sz="1200" b="1" dirty="0" err="1">
                <a:solidFill>
                  <a:srgbClr val="FFFF00"/>
                </a:solidFill>
                <a:latin typeface="Rajdhani" panose="020B0604020202020204" charset="0"/>
                <a:cs typeface="Rajdhani" panose="020B0604020202020204" charset="0"/>
              </a:rPr>
              <a:t>sklearn</a:t>
            </a:r>
            <a:r>
              <a:rPr lang="en-US" sz="1200" b="1" dirty="0">
                <a:solidFill>
                  <a:srgbClr val="FFFF00"/>
                </a:solidFill>
                <a:latin typeface="Rajdhani" panose="020B0604020202020204" charset="0"/>
                <a:cs typeface="Rajdhani" panose="020B0604020202020204" charset="0"/>
              </a:rPr>
              <a:t>), (iii) (NLTK), (iv) </a:t>
            </a:r>
            <a:r>
              <a:rPr lang="en-US" sz="1200" b="1" dirty="0" err="1">
                <a:solidFill>
                  <a:srgbClr val="FFFF00"/>
                </a:solidFill>
                <a:latin typeface="Rajdhani" panose="020B0604020202020204" charset="0"/>
                <a:cs typeface="Rajdhani" panose="020B0604020202020204" charset="0"/>
              </a:rPr>
              <a:t>Numpy</a:t>
            </a:r>
            <a:r>
              <a:rPr lang="en-US" sz="1200" b="1" dirty="0">
                <a:solidFill>
                  <a:srgbClr val="FFFF00"/>
                </a:solidFill>
                <a:latin typeface="Rajdhani" panose="020B0604020202020204" charset="0"/>
                <a:cs typeface="Rajdhani" panose="020B0604020202020204" charset="0"/>
              </a:rPr>
              <a:t>, (iv) Matplotlib</a:t>
            </a:r>
          </a:p>
          <a:p>
            <a:pPr marL="152400" indent="0">
              <a:buNone/>
            </a:pPr>
            <a:r>
              <a:rPr lang="en-US" sz="1200" b="1" dirty="0">
                <a:solidFill>
                  <a:srgbClr val="FFFF00"/>
                </a:solidFill>
                <a:latin typeface="Rajdhani" panose="020B0604020202020204" charset="0"/>
                <a:cs typeface="Rajdhani" panose="020B0604020202020204" charset="0"/>
              </a:rPr>
              <a:t>                   , (v) </a:t>
            </a:r>
            <a:r>
              <a:rPr lang="en-US" sz="1200" b="1" dirty="0" err="1">
                <a:solidFill>
                  <a:srgbClr val="FFFF00"/>
                </a:solidFill>
                <a:latin typeface="Rajdhani" panose="020B0604020202020204" charset="0"/>
                <a:cs typeface="Rajdhani" panose="020B0604020202020204" charset="0"/>
              </a:rPr>
              <a:t>TextBlob</a:t>
            </a:r>
            <a:r>
              <a:rPr lang="en-US" sz="1200" b="1" dirty="0">
                <a:solidFill>
                  <a:srgbClr val="FFFF00"/>
                </a:solidFill>
                <a:latin typeface="Rajdhani" panose="020B0604020202020204" charset="0"/>
                <a:cs typeface="Rajdhani" panose="020B0604020202020204" charset="0"/>
              </a:rPr>
              <a:t> toolkits, and (vi) </a:t>
            </a:r>
            <a:r>
              <a:rPr lang="en-US" sz="1200" b="1" dirty="0" err="1">
                <a:solidFill>
                  <a:srgbClr val="FFFF00"/>
                </a:solidFill>
                <a:latin typeface="Rajdhani" panose="020B0604020202020204" charset="0"/>
                <a:cs typeface="Rajdhani" panose="020B0604020202020204" charset="0"/>
              </a:rPr>
              <a:t>Tkinter</a:t>
            </a:r>
            <a:r>
              <a:rPr lang="en-US" sz="1200" b="1" dirty="0">
                <a:solidFill>
                  <a:srgbClr val="FFFF00"/>
                </a:solidFill>
                <a:latin typeface="Rajdhani" panose="020B0604020202020204" charset="0"/>
                <a:cs typeface="Rajdhani" panose="020B0604020202020204" charset="0"/>
              </a:rPr>
              <a:t> (GU toolkit)</a:t>
            </a:r>
          </a:p>
          <a:p>
            <a:r>
              <a:rPr lang="en-US" sz="1800" b="1" dirty="0">
                <a:solidFill>
                  <a:srgbClr val="FFFF00"/>
                </a:solidFill>
                <a:latin typeface="Rajdhani" panose="020B0604020202020204" charset="0"/>
                <a:cs typeface="Rajdhani" panose="020B0604020202020204" charset="0"/>
              </a:rPr>
              <a:t>Model Development :</a:t>
            </a:r>
          </a:p>
          <a:p>
            <a:pPr marL="552450" indent="-400050">
              <a:buFont typeface="+mj-lt"/>
              <a:buAutoNum type="romanUcPeriod"/>
            </a:pPr>
            <a:r>
              <a:rPr lang="en-US" sz="1800" b="1" dirty="0">
                <a:latin typeface="Rajdhani" panose="020B0604020202020204" charset="0"/>
                <a:cs typeface="Rajdhani" panose="020B0604020202020204" charset="0"/>
              </a:rPr>
              <a:t>splitting the dataset into training and testing</a:t>
            </a:r>
          </a:p>
          <a:p>
            <a:pPr marL="552450" indent="-400050">
              <a:buFont typeface="+mj-lt"/>
              <a:buAutoNum type="romanUcPeriod"/>
            </a:pPr>
            <a:r>
              <a:rPr lang="en-US" sz="1800" b="1" dirty="0">
                <a:latin typeface="Rajdhani" panose="020B0604020202020204" charset="0"/>
                <a:cs typeface="Rajdhani" panose="020B0604020202020204" charset="0"/>
              </a:rPr>
              <a:t>the labelled emotion text undergoes data pre processing </a:t>
            </a:r>
          </a:p>
          <a:p>
            <a:pPr marL="552450" indent="-400050">
              <a:buFont typeface="+mj-lt"/>
              <a:buAutoNum type="romanUcPeriod"/>
            </a:pPr>
            <a:r>
              <a:rPr lang="en-US" sz="1800" b="1" dirty="0">
                <a:latin typeface="Rajdhani" panose="020B0604020202020204" charset="0"/>
                <a:cs typeface="Rajdhani" panose="020B0604020202020204" charset="0"/>
              </a:rPr>
              <a:t>feature extracting processes.</a:t>
            </a:r>
          </a:p>
          <a:p>
            <a:pPr marL="152400" indent="0">
              <a:buNone/>
            </a:pPr>
            <a:endParaRPr lang="en-US" sz="1800" b="1" dirty="0">
              <a:solidFill>
                <a:srgbClr val="FFFF00"/>
              </a:solidFill>
              <a:latin typeface="Rajdhani" panose="020B0604020202020204" charset="0"/>
              <a:cs typeface="Rajdhani" panose="020B0604020202020204" charset="0"/>
            </a:endParaRPr>
          </a:p>
        </p:txBody>
      </p:sp>
      <p:pic>
        <p:nvPicPr>
          <p:cNvPr id="6" name="Picture 5">
            <a:extLst>
              <a:ext uri="{FF2B5EF4-FFF2-40B4-BE49-F238E27FC236}">
                <a16:creationId xmlns:a16="http://schemas.microsoft.com/office/drawing/2014/main" id="{19B5694D-A3FA-4ECB-C935-01E43C440247}"/>
              </a:ext>
            </a:extLst>
          </p:cNvPr>
          <p:cNvPicPr>
            <a:picLocks noChangeAspect="1"/>
          </p:cNvPicPr>
          <p:nvPr/>
        </p:nvPicPr>
        <p:blipFill>
          <a:blip r:embed="rId2"/>
          <a:stretch>
            <a:fillRect/>
          </a:stretch>
        </p:blipFill>
        <p:spPr>
          <a:xfrm>
            <a:off x="5655550" y="967886"/>
            <a:ext cx="3324225" cy="3495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2441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5" name="TextBox 4">
            <a:extLst>
              <a:ext uri="{FF2B5EF4-FFF2-40B4-BE49-F238E27FC236}">
                <a16:creationId xmlns:a16="http://schemas.microsoft.com/office/drawing/2014/main" id="{D89AD956-1208-4465-B016-F90E8EFDA6F6}"/>
              </a:ext>
            </a:extLst>
          </p:cNvPr>
          <p:cNvSpPr txBox="1"/>
          <p:nvPr/>
        </p:nvSpPr>
        <p:spPr>
          <a:xfrm>
            <a:off x="255181" y="1180214"/>
            <a:ext cx="8137381" cy="830997"/>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sym typeface="Fira Sans Condensed Light"/>
              </a:rPr>
              <a:t>In  this  approach  they use  </a:t>
            </a:r>
            <a:r>
              <a:rPr lang="en-US" sz="2400" b="1" dirty="0">
                <a:solidFill>
                  <a:srgbClr val="FFFF00"/>
                </a:solidFill>
                <a:latin typeface="Rajdhani" panose="020B0604020202020204" charset="0"/>
                <a:cs typeface="Rajdhani" panose="020B0604020202020204" charset="0"/>
                <a:sym typeface="Fira Sans Condensed Light"/>
              </a:rPr>
              <a:t>Multinomial Naïve Bayes classifier</a:t>
            </a:r>
            <a:r>
              <a:rPr lang="en-US" sz="2400" b="1" dirty="0">
                <a:solidFill>
                  <a:schemeClr val="bg1"/>
                </a:solidFill>
                <a:latin typeface="Rajdhani" panose="020B0604020202020204" charset="0"/>
                <a:cs typeface="Rajdhani" panose="020B0604020202020204" charset="0"/>
                <a:sym typeface="Fira Sans Condensed Light"/>
              </a:rPr>
              <a:t>,</a:t>
            </a:r>
          </a:p>
          <a:p>
            <a:r>
              <a:rPr lang="en-US" sz="2400" b="1" dirty="0">
                <a:solidFill>
                  <a:srgbClr val="FFFF00"/>
                </a:solidFill>
                <a:latin typeface="Rajdhani" panose="020B0604020202020204" charset="0"/>
                <a:cs typeface="Rajdhani" panose="020B0604020202020204" charset="0"/>
                <a:sym typeface="Fira Sans Condensed Light"/>
              </a:rPr>
              <a:t>Support Vector Machine (SVM)</a:t>
            </a:r>
            <a:r>
              <a:rPr lang="en-US" sz="2400" b="1" dirty="0">
                <a:solidFill>
                  <a:schemeClr val="bg1"/>
                </a:solidFill>
                <a:latin typeface="Rajdhani" panose="020B0604020202020204" charset="0"/>
                <a:cs typeface="Rajdhani" panose="020B0604020202020204" charset="0"/>
                <a:sym typeface="Fira Sans Condensed Light"/>
              </a:rPr>
              <a:t> , </a:t>
            </a:r>
            <a:r>
              <a:rPr lang="en-US" sz="2400" b="1" dirty="0">
                <a:solidFill>
                  <a:srgbClr val="FFFF00"/>
                </a:solidFill>
                <a:latin typeface="Rajdhani" panose="020B0604020202020204" charset="0"/>
                <a:cs typeface="Rajdhani" panose="020B0604020202020204" charset="0"/>
                <a:sym typeface="Fira Sans Condensed Light"/>
              </a:rPr>
              <a:t>Decision trees (DT)</a:t>
            </a:r>
          </a:p>
        </p:txBody>
      </p:sp>
    </p:spTree>
    <p:extLst>
      <p:ext uri="{BB962C8B-B14F-4D97-AF65-F5344CB8AC3E}">
        <p14:creationId xmlns:p14="http://schemas.microsoft.com/office/powerpoint/2010/main" val="1399058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a:xfrm>
            <a:off x="448965" y="0"/>
            <a:ext cx="8278576" cy="563526"/>
          </a:xfrm>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Accuracy</a:t>
            </a:r>
          </a:p>
        </p:txBody>
      </p:sp>
      <p:sp>
        <p:nvSpPr>
          <p:cNvPr id="4" name="Content Placeholder 3">
            <a:extLst>
              <a:ext uri="{FF2B5EF4-FFF2-40B4-BE49-F238E27FC236}">
                <a16:creationId xmlns:a16="http://schemas.microsoft.com/office/drawing/2014/main" id="{999E874F-2371-40C9-9EA3-5AAA454F225B}"/>
              </a:ext>
            </a:extLst>
          </p:cNvPr>
          <p:cNvSpPr>
            <a:spLocks noGrp="1"/>
          </p:cNvSpPr>
          <p:nvPr>
            <p:ph idx="1"/>
          </p:nvPr>
        </p:nvSpPr>
        <p:spPr>
          <a:xfrm>
            <a:off x="159487" y="563526"/>
            <a:ext cx="8568053" cy="4252918"/>
          </a:xfrm>
        </p:spPr>
        <p:txBody>
          <a:bodyPr/>
          <a:lstStyle/>
          <a:p>
            <a:pPr marL="152400" indent="0">
              <a:buNone/>
            </a:pPr>
            <a:endParaRPr lang="en-US" sz="2400" b="1" dirty="0">
              <a:latin typeface="Rajdhani" panose="020B0604020202020204" charset="0"/>
              <a:cs typeface="Rajdhani" panose="020B0604020202020204" charset="0"/>
            </a:endParaRPr>
          </a:p>
          <a:p>
            <a:r>
              <a:rPr lang="en-US" sz="2400" b="1" dirty="0">
                <a:latin typeface="Rajdhani" panose="020B0604020202020204" charset="0"/>
                <a:cs typeface="Rajdhani" panose="020B0604020202020204" charset="0"/>
              </a:rPr>
              <a:t>Multinomial Naïve Bayes classifier illustrated a better performance with highest accuracy mean score </a:t>
            </a:r>
            <a:r>
              <a:rPr lang="en-US" sz="2400" b="1" dirty="0">
                <a:solidFill>
                  <a:srgbClr val="FFFF00"/>
                </a:solidFill>
                <a:latin typeface="Rajdhani" panose="020B0604020202020204" charset="0"/>
                <a:cs typeface="Rajdhani" panose="020B0604020202020204" charset="0"/>
              </a:rPr>
              <a:t>(64.08%) </a:t>
            </a:r>
            <a:r>
              <a:rPr lang="en-US" sz="2400" b="1" dirty="0">
                <a:latin typeface="Rajdhani" panose="020B0604020202020204" charset="0"/>
                <a:cs typeface="Rajdhani" panose="020B0604020202020204" charset="0"/>
              </a:rPr>
              <a:t>compared to </a:t>
            </a:r>
            <a:r>
              <a:rPr lang="en-US" sz="2400" b="1" dirty="0">
                <a:solidFill>
                  <a:srgbClr val="FFFF00"/>
                </a:solidFill>
                <a:latin typeface="Rajdhani" panose="020B0604020202020204" charset="0"/>
                <a:cs typeface="Rajdhani" panose="020B0604020202020204" charset="0"/>
              </a:rPr>
              <a:t>SVM (15.37%)</a:t>
            </a:r>
            <a:r>
              <a:rPr lang="en-US" sz="2400" b="1" dirty="0">
                <a:latin typeface="Rajdhani" panose="020B0604020202020204" charset="0"/>
                <a:cs typeface="Rajdhani" panose="020B0604020202020204" charset="0"/>
              </a:rPr>
              <a:t>, </a:t>
            </a:r>
            <a:r>
              <a:rPr lang="en-US" sz="2400" b="1" dirty="0">
                <a:solidFill>
                  <a:srgbClr val="FFFF00"/>
                </a:solidFill>
                <a:latin typeface="Rajdhani" panose="020B0604020202020204" charset="0"/>
                <a:cs typeface="Rajdhani" panose="020B0604020202020204" charset="0"/>
              </a:rPr>
              <a:t>Decision Tree </a:t>
            </a:r>
            <a:r>
              <a:rPr lang="en-US" sz="2400" b="1" dirty="0">
                <a:latin typeface="Rajdhani" panose="020B0604020202020204" charset="0"/>
                <a:cs typeface="Rajdhani" panose="020B0604020202020204" charset="0"/>
              </a:rPr>
              <a:t>classifiers </a:t>
            </a:r>
            <a:r>
              <a:rPr lang="en-US" sz="2400" b="1" dirty="0">
                <a:solidFill>
                  <a:srgbClr val="FFFF00"/>
                </a:solidFill>
                <a:latin typeface="Rajdhani" panose="020B0604020202020204" charset="0"/>
                <a:cs typeface="Rajdhani" panose="020B0604020202020204" charset="0"/>
              </a:rPr>
              <a:t>(52.36%) </a:t>
            </a:r>
            <a:r>
              <a:rPr lang="en-US" sz="2400" b="1" dirty="0">
                <a:latin typeface="Rajdhani" panose="020B0604020202020204" charset="0"/>
                <a:cs typeface="Rajdhani" panose="020B0604020202020204" charset="0"/>
              </a:rPr>
              <a:t>and</a:t>
            </a:r>
            <a:r>
              <a:rPr lang="en-US" sz="2400" b="1" dirty="0">
                <a:solidFill>
                  <a:srgbClr val="FFFF00"/>
                </a:solidFill>
                <a:latin typeface="Rajdhani" panose="020B0604020202020204" charset="0"/>
                <a:cs typeface="Rajdhani" panose="020B0604020202020204" charset="0"/>
              </a:rPr>
              <a:t> k-NN (47.95%)</a:t>
            </a:r>
            <a:r>
              <a:rPr lang="en-US" sz="2400" b="1" dirty="0">
                <a:latin typeface="Rajdhani" panose="020B0604020202020204" charset="0"/>
                <a:cs typeface="Rajdhani" panose="020B0604020202020204" charset="0"/>
              </a:rPr>
              <a:t>. </a:t>
            </a:r>
          </a:p>
          <a:p>
            <a:r>
              <a:rPr lang="en-US" sz="2400" b="1" dirty="0">
                <a:latin typeface="Rajdhani" panose="020B0604020202020204" charset="0"/>
                <a:cs typeface="Rajdhani" panose="020B0604020202020204" charset="0"/>
              </a:rPr>
              <a:t>Multinomial Naïve Bayes classifier is selected as the machine learning algorithm in this project</a:t>
            </a:r>
          </a:p>
          <a:p>
            <a:pPr marL="152400" indent="0">
              <a:buNone/>
            </a:pPr>
            <a:r>
              <a:rPr lang="en-US" sz="2400" b="1" dirty="0">
                <a:latin typeface="Rajdhani" panose="020B0604020202020204" charset="0"/>
                <a:cs typeface="Rajdhani" panose="020B0604020202020204" charset="0"/>
              </a:rPr>
              <a:t> </a:t>
            </a:r>
          </a:p>
        </p:txBody>
      </p:sp>
    </p:spTree>
    <p:extLst>
      <p:ext uri="{BB962C8B-B14F-4D97-AF65-F5344CB8AC3E}">
        <p14:creationId xmlns:p14="http://schemas.microsoft.com/office/powerpoint/2010/main" val="1918064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21809" y="105480"/>
            <a:ext cx="8356349" cy="1261593"/>
          </a:xfrm>
        </p:spPr>
        <p:txBody>
          <a:bodyPr>
            <a:noAutofit/>
          </a:bodyPr>
          <a:lstStyle/>
          <a:p>
            <a:pPr algn="ctr"/>
            <a:r>
              <a:rPr lang="en-US" sz="3200" spc="300" dirty="0">
                <a:solidFill>
                  <a:schemeClr val="accent4"/>
                </a:solidFill>
              </a:rPr>
              <a:t>Emotion Detection of Tweets using Naïve Bayes Classifier</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221809" y="1998921"/>
            <a:ext cx="8922191" cy="2424224"/>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2017</a:t>
            </a:r>
          </a:p>
          <a:p>
            <a:pPr marL="152400" indent="0">
              <a:buNone/>
            </a:pPr>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 </a:t>
            </a:r>
            <a:r>
              <a:rPr lang="en-US" sz="2400" b="1" dirty="0">
                <a:latin typeface="Rajdhani" panose="020B0604020202020204" charset="0"/>
                <a:cs typeface="Rajdhani" panose="020B0604020202020204" charset="0"/>
              </a:rPr>
              <a:t>Hema Krishnan , M. </a:t>
            </a:r>
            <a:r>
              <a:rPr lang="en-US" sz="2400" b="1" dirty="0" err="1">
                <a:latin typeface="Rajdhani" panose="020B0604020202020204" charset="0"/>
                <a:cs typeface="Rajdhani" panose="020B0604020202020204" charset="0"/>
              </a:rPr>
              <a:t>Sudheep</a:t>
            </a:r>
            <a:r>
              <a:rPr lang="en-US" sz="2400" b="1" dirty="0">
                <a:latin typeface="Rajdhani" panose="020B0604020202020204" charset="0"/>
                <a:cs typeface="Rajdhani" panose="020B0604020202020204" charset="0"/>
              </a:rPr>
              <a:t> </a:t>
            </a:r>
            <a:r>
              <a:rPr lang="en-US" sz="2400" b="1" dirty="0" err="1">
                <a:latin typeface="Rajdhani" panose="020B0604020202020204" charset="0"/>
                <a:cs typeface="Rajdhani" panose="020B0604020202020204" charset="0"/>
              </a:rPr>
              <a:t>Elayidom</a:t>
            </a:r>
            <a:r>
              <a:rPr lang="en-US" sz="2400" b="1" dirty="0">
                <a:latin typeface="Rajdhani" panose="020B0604020202020204" charset="0"/>
                <a:cs typeface="Rajdhani" panose="020B0604020202020204" charset="0"/>
              </a:rPr>
              <a:t> </a:t>
            </a:r>
          </a:p>
          <a:p>
            <a:pPr marL="152400" indent="0">
              <a:buNone/>
            </a:pPr>
            <a:r>
              <a:rPr lang="en-US" sz="2400" b="1" dirty="0">
                <a:latin typeface="Rajdhani" panose="020B0604020202020204" charset="0"/>
                <a:cs typeface="Rajdhani" panose="020B0604020202020204" charset="0"/>
              </a:rPr>
              <a:t>                     , T. </a:t>
            </a:r>
            <a:r>
              <a:rPr lang="en-US" sz="2400" b="1" dirty="0" err="1">
                <a:latin typeface="Rajdhani" panose="020B0604020202020204" charset="0"/>
                <a:cs typeface="Rajdhani" panose="020B0604020202020204" charset="0"/>
              </a:rPr>
              <a:t>Santhanakrishnan</a:t>
            </a:r>
            <a:endParaRPr lang="en-US" sz="2400" b="1"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401497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448965" y="10864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135802" y="760491"/>
            <a:ext cx="8863343" cy="4383009"/>
          </a:xfrm>
        </p:spPr>
        <p:txBody>
          <a:bodyPr/>
          <a:lstStyle/>
          <a:p>
            <a:r>
              <a:rPr lang="en-US" sz="1800" b="1" dirty="0">
                <a:solidFill>
                  <a:srgbClr val="FFFF00"/>
                </a:solidFill>
                <a:latin typeface="Rajdhani" panose="020B0604020202020204" charset="0"/>
                <a:cs typeface="Rajdhani" panose="020B0604020202020204" charset="0"/>
              </a:rPr>
              <a:t>First </a:t>
            </a:r>
            <a:r>
              <a:rPr lang="en-US" sz="1800" b="1" dirty="0">
                <a:solidFill>
                  <a:srgbClr val="FFFF00"/>
                </a:solidFill>
              </a:rPr>
              <a:t>: </a:t>
            </a:r>
            <a:r>
              <a:rPr lang="en-US" sz="1800" b="1" dirty="0">
                <a:latin typeface="Rajdhani" panose="020B0604020202020204" charset="0"/>
                <a:cs typeface="Rajdhani" panose="020B0604020202020204" charset="0"/>
              </a:rPr>
              <a:t>Fetching tweets </a:t>
            </a:r>
          </a:p>
          <a:p>
            <a:pPr marL="152400" indent="0">
              <a:buNone/>
            </a:pPr>
            <a:r>
              <a:rPr lang="en-US" sz="1800" b="1" dirty="0">
                <a:latin typeface="Rajdhani" panose="020B0604020202020204" charset="0"/>
                <a:cs typeface="Rajdhani" panose="020B0604020202020204" charset="0"/>
              </a:rPr>
              <a:t>	1. Twitter OAuth</a:t>
            </a:r>
          </a:p>
          <a:p>
            <a:pPr marL="152400" indent="0">
              <a:buNone/>
            </a:pPr>
            <a:r>
              <a:rPr lang="en-US" sz="1800" b="1" dirty="0">
                <a:latin typeface="Rajdhani" panose="020B0604020202020204" charset="0"/>
                <a:cs typeface="Rajdhani" panose="020B0604020202020204" charset="0"/>
              </a:rPr>
              <a:t>	2. Extraction of tweets</a:t>
            </a:r>
          </a:p>
          <a:p>
            <a:pPr marL="152400" indent="0">
              <a:buNone/>
            </a:pPr>
            <a:endParaRPr lang="en-US" sz="1800" b="1" dirty="0">
              <a:latin typeface="Rajdhani" panose="020B0604020202020204" charset="0"/>
              <a:cs typeface="Rajdhani" panose="020B0604020202020204" charset="0"/>
            </a:endParaRPr>
          </a:p>
          <a:p>
            <a:r>
              <a:rPr lang="en-US" sz="1800" b="1" dirty="0">
                <a:solidFill>
                  <a:srgbClr val="FFFF00"/>
                </a:solidFill>
                <a:latin typeface="Rajdhani" panose="020B0604020202020204" charset="0"/>
                <a:cs typeface="Rajdhani" panose="020B0604020202020204" charset="0"/>
              </a:rPr>
              <a:t>Second : </a:t>
            </a:r>
            <a:r>
              <a:rPr lang="en-US" sz="1800" b="1" dirty="0">
                <a:latin typeface="Rajdhani" panose="020B0604020202020204" charset="0"/>
                <a:cs typeface="Rajdhani" panose="020B0604020202020204" charset="0"/>
              </a:rPr>
              <a:t>Processing and storing tweets</a:t>
            </a:r>
          </a:p>
          <a:p>
            <a:pPr marL="152400" indent="0">
              <a:buNone/>
            </a:pPr>
            <a:endParaRPr lang="en-US" sz="1800" b="1" dirty="0">
              <a:solidFill>
                <a:srgbClr val="FFFF00"/>
              </a:solidFill>
              <a:latin typeface="Rajdhani" panose="020B0604020202020204" charset="0"/>
              <a:cs typeface="Rajdhani" panose="020B0604020202020204" charset="0"/>
            </a:endParaRPr>
          </a:p>
          <a:p>
            <a:r>
              <a:rPr lang="en-US" sz="1800" b="1" dirty="0">
                <a:solidFill>
                  <a:srgbClr val="FFFF00"/>
                </a:solidFill>
                <a:latin typeface="Rajdhani" panose="020B0604020202020204" charset="0"/>
                <a:cs typeface="Rajdhani" panose="020B0604020202020204" charset="0"/>
              </a:rPr>
              <a:t>Third :</a:t>
            </a:r>
            <a:r>
              <a:rPr lang="en-US" sz="1800" b="1" dirty="0">
                <a:latin typeface="Rajdhani" panose="020B0604020202020204" charset="0"/>
                <a:cs typeface="Rajdhani" panose="020B0604020202020204" charset="0"/>
              </a:rPr>
              <a:t>  Extraction of emotions from MongoDB</a:t>
            </a:r>
          </a:p>
        </p:txBody>
      </p:sp>
    </p:spTree>
    <p:extLst>
      <p:ext uri="{BB962C8B-B14F-4D97-AF65-F5344CB8AC3E}">
        <p14:creationId xmlns:p14="http://schemas.microsoft.com/office/powerpoint/2010/main" val="448068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5" name="TextBox 4">
            <a:extLst>
              <a:ext uri="{FF2B5EF4-FFF2-40B4-BE49-F238E27FC236}">
                <a16:creationId xmlns:a16="http://schemas.microsoft.com/office/drawing/2014/main" id="{D89AD956-1208-4465-B016-F90E8EFDA6F6}"/>
              </a:ext>
            </a:extLst>
          </p:cNvPr>
          <p:cNvSpPr txBox="1"/>
          <p:nvPr/>
        </p:nvSpPr>
        <p:spPr>
          <a:xfrm>
            <a:off x="255181" y="1180214"/>
            <a:ext cx="8137381" cy="1200329"/>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sym typeface="Fira Sans Condensed Light"/>
              </a:rPr>
              <a:t>In  this  approach  they use </a:t>
            </a:r>
            <a:r>
              <a:rPr lang="en-US" sz="2400" b="1" dirty="0">
                <a:solidFill>
                  <a:srgbClr val="FFFF00"/>
                </a:solidFill>
                <a:latin typeface="Rajdhani" panose="020B0604020202020204" charset="0"/>
                <a:cs typeface="Rajdhani" panose="020B0604020202020204" charset="0"/>
                <a:sym typeface="Fira Sans Condensed Light"/>
              </a:rPr>
              <a:t>Naïve Bayes classifier </a:t>
            </a:r>
            <a:r>
              <a:rPr lang="en-US" sz="2400" b="1" dirty="0">
                <a:solidFill>
                  <a:schemeClr val="bg1"/>
                </a:solidFill>
                <a:latin typeface="Rajdhani" panose="020B0604020202020204" charset="0"/>
                <a:cs typeface="Rajdhani" panose="020B0604020202020204" charset="0"/>
                <a:sym typeface="Fira Sans Condensed Light"/>
              </a:rPr>
              <a:t>, MongoDB database is a NoSQL document oriented database which stores the data in JSON format. </a:t>
            </a:r>
          </a:p>
        </p:txBody>
      </p:sp>
    </p:spTree>
    <p:extLst>
      <p:ext uri="{BB962C8B-B14F-4D97-AF65-F5344CB8AC3E}">
        <p14:creationId xmlns:p14="http://schemas.microsoft.com/office/powerpoint/2010/main" val="368623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a:xfrm>
            <a:off x="448965" y="0"/>
            <a:ext cx="8278576" cy="563526"/>
          </a:xfrm>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Accuracy</a:t>
            </a:r>
          </a:p>
        </p:txBody>
      </p:sp>
      <p:sp>
        <p:nvSpPr>
          <p:cNvPr id="4" name="Content Placeholder 3">
            <a:extLst>
              <a:ext uri="{FF2B5EF4-FFF2-40B4-BE49-F238E27FC236}">
                <a16:creationId xmlns:a16="http://schemas.microsoft.com/office/drawing/2014/main" id="{999E874F-2371-40C9-9EA3-5AAA454F225B}"/>
              </a:ext>
            </a:extLst>
          </p:cNvPr>
          <p:cNvSpPr>
            <a:spLocks noGrp="1"/>
          </p:cNvSpPr>
          <p:nvPr>
            <p:ph idx="1"/>
          </p:nvPr>
        </p:nvSpPr>
        <p:spPr>
          <a:xfrm>
            <a:off x="159487" y="563526"/>
            <a:ext cx="8568053" cy="4252918"/>
          </a:xfrm>
        </p:spPr>
        <p:txBody>
          <a:bodyPr/>
          <a:lstStyle/>
          <a:p>
            <a:pPr marL="152400" indent="0">
              <a:buNone/>
            </a:pPr>
            <a:endParaRPr lang="en-US" sz="2400" b="1" dirty="0">
              <a:latin typeface="Rajdhani" panose="020B0604020202020204" charset="0"/>
              <a:cs typeface="Rajdhani" panose="020B0604020202020204" charset="0"/>
            </a:endParaRPr>
          </a:p>
          <a:p>
            <a:r>
              <a:rPr lang="en-US" sz="2400" b="1" dirty="0">
                <a:latin typeface="Rajdhani" panose="020B0604020202020204" charset="0"/>
                <a:cs typeface="Rajdhani" panose="020B0604020202020204" charset="0"/>
              </a:rPr>
              <a:t>the precision, recall and accuracy corresponding to the emotions sad, joy and surprise extracted from latest 500 tweets .</a:t>
            </a:r>
          </a:p>
          <a:p>
            <a:endParaRPr lang="en-US" sz="2400" b="1" dirty="0">
              <a:latin typeface="Rajdhani" panose="020B0604020202020204" charset="0"/>
              <a:cs typeface="Rajdhani" panose="020B0604020202020204" charset="0"/>
            </a:endParaRPr>
          </a:p>
        </p:txBody>
      </p:sp>
      <p:pic>
        <p:nvPicPr>
          <p:cNvPr id="5" name="Picture 4">
            <a:extLst>
              <a:ext uri="{FF2B5EF4-FFF2-40B4-BE49-F238E27FC236}">
                <a16:creationId xmlns:a16="http://schemas.microsoft.com/office/drawing/2014/main" id="{AD7B4CBE-74F6-3342-A887-679FC5A6ACCC}"/>
              </a:ext>
            </a:extLst>
          </p:cNvPr>
          <p:cNvPicPr>
            <a:picLocks noChangeAspect="1"/>
          </p:cNvPicPr>
          <p:nvPr/>
        </p:nvPicPr>
        <p:blipFill>
          <a:blip r:embed="rId2"/>
          <a:stretch>
            <a:fillRect/>
          </a:stretch>
        </p:blipFill>
        <p:spPr>
          <a:xfrm>
            <a:off x="2033321" y="2499322"/>
            <a:ext cx="4010025" cy="1190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9326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221809" y="105480"/>
            <a:ext cx="8356349" cy="1261593"/>
          </a:xfrm>
        </p:spPr>
        <p:txBody>
          <a:bodyPr>
            <a:noAutofit/>
          </a:bodyPr>
          <a:lstStyle/>
          <a:p>
            <a:pPr algn="ctr"/>
            <a:r>
              <a:rPr lang="en-US" sz="3200" spc="300" dirty="0">
                <a:solidFill>
                  <a:schemeClr val="accent4"/>
                </a:solidFill>
              </a:rPr>
              <a:t>Emotion Detection and Recognition from Text using Machine Learning</a:t>
            </a: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221809" y="1998921"/>
            <a:ext cx="8922191" cy="2424224"/>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 June 2018 </a:t>
            </a:r>
          </a:p>
          <a:p>
            <a:pPr marL="152400" indent="0">
              <a:buNone/>
            </a:pPr>
            <a:endParaRPr lang="en-US" sz="2400" b="1" dirty="0">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 </a:t>
            </a:r>
            <a:r>
              <a:rPr lang="en-US" sz="2400" b="1" dirty="0">
                <a:latin typeface="Rajdhani" panose="020B0604020202020204" charset="0"/>
                <a:cs typeface="Rajdhani" panose="020B0604020202020204" charset="0"/>
              </a:rPr>
              <a:t>Shaikh Abdul Salam, Rajkumar Gupta</a:t>
            </a:r>
          </a:p>
        </p:txBody>
      </p:sp>
    </p:spTree>
    <p:extLst>
      <p:ext uri="{BB962C8B-B14F-4D97-AF65-F5344CB8AC3E}">
        <p14:creationId xmlns:p14="http://schemas.microsoft.com/office/powerpoint/2010/main" val="1067476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742384" y="-63374"/>
            <a:ext cx="8049458" cy="470779"/>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90534" y="203703"/>
            <a:ext cx="9053466" cy="4875292"/>
          </a:xfrm>
        </p:spPr>
        <p:txBody>
          <a:bodyPr/>
          <a:lstStyle/>
          <a:p>
            <a:r>
              <a:rPr lang="en-US" sz="1800" b="1" dirty="0">
                <a:solidFill>
                  <a:srgbClr val="FFFF00"/>
                </a:solidFill>
                <a:latin typeface="Rajdhani" panose="020B0604020202020204" charset="0"/>
                <a:cs typeface="Rajdhani" panose="020B0604020202020204" charset="0"/>
              </a:rPr>
              <a:t>First </a:t>
            </a:r>
            <a:r>
              <a:rPr lang="en-US" sz="1800" b="1" dirty="0">
                <a:solidFill>
                  <a:srgbClr val="FFFF00"/>
                </a:solidFill>
              </a:rPr>
              <a:t>:</a:t>
            </a:r>
            <a:r>
              <a:rPr lang="en-US" sz="1800" b="1" dirty="0">
                <a:latin typeface="Rajdhani" panose="020B0604020202020204" charset="0"/>
                <a:cs typeface="Rajdhani" panose="020B0604020202020204" charset="0"/>
              </a:rPr>
              <a:t> Collecting Data : </a:t>
            </a:r>
          </a:p>
          <a:p>
            <a:pPr marL="152400" indent="0">
              <a:buNone/>
            </a:pPr>
            <a:r>
              <a:rPr lang="en-US" sz="1800" b="1" dirty="0">
                <a:latin typeface="Rajdhani" panose="020B0604020202020204" charset="0"/>
                <a:cs typeface="Rajdhani" panose="020B0604020202020204" charset="0"/>
              </a:rPr>
              <a:t>		A) The Tweet Retrieval module works on multiple languages by fetching 		    the tweets based on the selected region.</a:t>
            </a:r>
          </a:p>
          <a:p>
            <a:pPr marL="152400" indent="0">
              <a:buNone/>
            </a:pPr>
            <a:r>
              <a:rPr lang="en-US" sz="1800" b="1" dirty="0">
                <a:latin typeface="Rajdhani" panose="020B0604020202020204" charset="0"/>
                <a:cs typeface="Rajdhani" panose="020B0604020202020204" charset="0"/>
              </a:rPr>
              <a:t>		B) provided to the Emotion Tagger module that converts each incoming             		     tweet into a vector of 8 basic(</a:t>
            </a:r>
            <a:r>
              <a:rPr lang="en-US" sz="1800" dirty="0">
                <a:latin typeface="Rajdhani" panose="020B0604020202020204" charset="0"/>
                <a:cs typeface="Rajdhani" panose="020B0604020202020204" charset="0"/>
              </a:rPr>
              <a:t>Anger ,Fear , Sad , Surprise , Trust 			      ,Disgust , Anticipation , Enjoyment</a:t>
            </a:r>
            <a:r>
              <a:rPr lang="en-US" sz="1800" b="1" dirty="0">
                <a:latin typeface="Rajdhani" panose="020B0604020202020204" charset="0"/>
                <a:cs typeface="Rajdhani" panose="020B0604020202020204" charset="0"/>
              </a:rPr>
              <a:t>)</a:t>
            </a:r>
            <a:r>
              <a:rPr lang="en-US" sz="1200" dirty="0"/>
              <a:t> </a:t>
            </a:r>
            <a:r>
              <a:rPr lang="en-US" sz="1800" b="1" dirty="0">
                <a:latin typeface="Rajdhani" panose="020B0604020202020204" charset="0"/>
                <a:cs typeface="Rajdhani" panose="020B0604020202020204" charset="0"/>
              </a:rPr>
              <a:t>emotions</a:t>
            </a:r>
          </a:p>
          <a:p>
            <a:pPr marL="152400" indent="0">
              <a:buNone/>
            </a:pPr>
            <a:r>
              <a:rPr lang="en-US" sz="1800" b="1" dirty="0">
                <a:latin typeface="Rajdhani" panose="020B0604020202020204" charset="0"/>
                <a:cs typeface="Rajdhani" panose="020B0604020202020204" charset="0"/>
              </a:rPr>
              <a:t>		C) These vectors are then fed into supervised learning techniques SVM 		      and Naive Bayes which returns a emotion label for the given tweet.</a:t>
            </a:r>
          </a:p>
          <a:p>
            <a:r>
              <a:rPr lang="en-US" sz="1800" b="1" dirty="0">
                <a:solidFill>
                  <a:srgbClr val="FFFF00"/>
                </a:solidFill>
                <a:latin typeface="Rajdhani" panose="020B0604020202020204" charset="0"/>
                <a:cs typeface="Rajdhani" panose="020B0604020202020204" charset="0"/>
              </a:rPr>
              <a:t>Second : </a:t>
            </a:r>
            <a:r>
              <a:rPr lang="en-US" sz="1800" b="1" dirty="0">
                <a:latin typeface="Rajdhani" panose="020B0604020202020204" charset="0"/>
                <a:cs typeface="Rajdhani" panose="020B0604020202020204" charset="0"/>
              </a:rPr>
              <a:t>Generating dataset :  </a:t>
            </a:r>
          </a:p>
          <a:p>
            <a:pPr marL="152400" indent="0">
              <a:buNone/>
            </a:pPr>
            <a:r>
              <a:rPr lang="en-US" sz="1800" b="1" dirty="0">
                <a:latin typeface="Rajdhani" panose="020B0604020202020204" charset="0"/>
                <a:cs typeface="Rajdhani" panose="020B0604020202020204" charset="0"/>
              </a:rPr>
              <a:t>		A)  Total of 100 word are first converted into hashtags and then fed into 		    The Tweet Retrieval System (TRS).</a:t>
            </a:r>
          </a:p>
          <a:p>
            <a:pPr marL="152400" indent="0">
              <a:buNone/>
            </a:pPr>
            <a:r>
              <a:rPr lang="en-US" sz="1800" b="1" dirty="0">
                <a:latin typeface="Rajdhani" panose="020B0604020202020204" charset="0"/>
                <a:cs typeface="Rajdhani" panose="020B0604020202020204" charset="0"/>
              </a:rPr>
              <a:t>		B) The TRS keeps on listening to the live tweet stream and captures any 		     tweets with the hashtag that is passed to it. </a:t>
            </a:r>
          </a:p>
          <a:p>
            <a:pPr marL="152400" indent="0">
              <a:buNone/>
            </a:pPr>
            <a:r>
              <a:rPr lang="en-US" sz="1800" b="1" dirty="0">
                <a:latin typeface="Rajdhani" panose="020B0604020202020204" charset="0"/>
                <a:cs typeface="Rajdhani" panose="020B0604020202020204" charset="0"/>
              </a:rPr>
              <a:t>		     Labelling of training dataset is automated label which is one of the 		     basic emotion family to which the hashtag word belongs</a:t>
            </a:r>
          </a:p>
          <a:p>
            <a:pPr marL="152400" indent="0">
              <a:buNone/>
            </a:pPr>
            <a:endParaRPr lang="en-US" sz="200" b="1" dirty="0">
              <a:latin typeface="Rajdhani" panose="020B0604020202020204" charset="0"/>
              <a:cs typeface="Rajdhani" panose="020B0604020202020204" charset="0"/>
            </a:endParaRPr>
          </a:p>
          <a:p>
            <a:pPr marL="152400" indent="0">
              <a:buNone/>
            </a:pPr>
            <a:endParaRPr lang="en-US" sz="1800" b="1" dirty="0">
              <a:solidFill>
                <a:srgbClr val="FFFF00"/>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815424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742384" y="-63374"/>
            <a:ext cx="8049458" cy="751437"/>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 cont.</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81481" y="688063"/>
            <a:ext cx="5567882" cy="4390932"/>
          </a:xfrm>
        </p:spPr>
        <p:txBody>
          <a:bodyPr/>
          <a:lstStyle/>
          <a:p>
            <a:r>
              <a:rPr lang="en-US" sz="1800" b="1" dirty="0">
                <a:solidFill>
                  <a:srgbClr val="FFFF00"/>
                </a:solidFill>
                <a:latin typeface="Rajdhani" panose="020B0604020202020204" charset="0"/>
                <a:cs typeface="Rajdhani" panose="020B0604020202020204" charset="0"/>
              </a:rPr>
              <a:t>Then : </a:t>
            </a:r>
            <a:r>
              <a:rPr lang="en-US" sz="1800" b="1" dirty="0">
                <a:latin typeface="Rajdhani" panose="020B0604020202020204" charset="0"/>
                <a:cs typeface="Rajdhani" panose="020B0604020202020204" charset="0"/>
              </a:rPr>
              <a:t>Pre-processing Data and Collecting Corpus</a:t>
            </a:r>
          </a:p>
          <a:p>
            <a:endParaRPr lang="en-US" sz="1800" b="1" dirty="0">
              <a:solidFill>
                <a:srgbClr val="FFFF00"/>
              </a:solidFill>
              <a:latin typeface="Rajdhani" panose="020B0604020202020204" charset="0"/>
              <a:cs typeface="Rajdhani" panose="020B0604020202020204" charset="0"/>
            </a:endParaRPr>
          </a:p>
          <a:p>
            <a:r>
              <a:rPr lang="en-US" sz="1800" b="1" dirty="0">
                <a:solidFill>
                  <a:srgbClr val="FFFF00"/>
                </a:solidFill>
                <a:latin typeface="Rajdhani" panose="020B0604020202020204" charset="0"/>
                <a:cs typeface="Rajdhani" panose="020B0604020202020204" charset="0"/>
              </a:rPr>
              <a:t>Finally : </a:t>
            </a:r>
            <a:r>
              <a:rPr lang="en-US" sz="1800" b="1" dirty="0">
                <a:latin typeface="Rajdhani" panose="020B0604020202020204" charset="0"/>
                <a:cs typeface="Rajdhani" panose="020B0604020202020204" charset="0"/>
              </a:rPr>
              <a:t>takes a sentence as input, performs calculation and gives the vector as output. These vectors are then used to train our supervised learning classifiers - SVM and Naive</a:t>
            </a:r>
          </a:p>
          <a:p>
            <a:pPr marL="152400" indent="0">
              <a:buNone/>
            </a:pPr>
            <a:r>
              <a:rPr lang="en-US" sz="1800" b="1" dirty="0">
                <a:latin typeface="Rajdhani" panose="020B0604020202020204" charset="0"/>
                <a:cs typeface="Rajdhani" panose="020B0604020202020204" charset="0"/>
              </a:rPr>
              <a:t>      Bayes. </a:t>
            </a:r>
          </a:p>
          <a:p>
            <a:pPr marL="152400" indent="0">
              <a:buNone/>
            </a:pPr>
            <a:r>
              <a:rPr lang="en-US" sz="1800" b="1" dirty="0">
                <a:latin typeface="Rajdhani" panose="020B0604020202020204" charset="0"/>
                <a:cs typeface="Rajdhani" panose="020B0604020202020204" charset="0"/>
              </a:rPr>
              <a:t>      Linear Kernel for SVM is used for implementation. </a:t>
            </a:r>
          </a:p>
          <a:p>
            <a:pPr marL="152400" indent="0">
              <a:buNone/>
            </a:pPr>
            <a:r>
              <a:rPr lang="en-US" sz="1800" b="1" dirty="0">
                <a:latin typeface="Rajdhani" panose="020B0604020202020204" charset="0"/>
                <a:cs typeface="Rajdhani" panose="020B0604020202020204" charset="0"/>
              </a:rPr>
              <a:t>      After the SVM and Naive Bayes classifiers are   trained, live tweets can be fed into them to determine  the emotion type.</a:t>
            </a:r>
          </a:p>
          <a:p>
            <a:pPr marL="152400" indent="0">
              <a:buNone/>
            </a:pPr>
            <a:endParaRPr lang="en-US" sz="1800" b="1" dirty="0">
              <a:latin typeface="Rajdhani" panose="020B0604020202020204" charset="0"/>
              <a:cs typeface="Rajdhani" panose="020B0604020202020204" charset="0"/>
            </a:endParaRPr>
          </a:p>
        </p:txBody>
      </p:sp>
      <p:pic>
        <p:nvPicPr>
          <p:cNvPr id="5" name="Picture 4">
            <a:extLst>
              <a:ext uri="{FF2B5EF4-FFF2-40B4-BE49-F238E27FC236}">
                <a16:creationId xmlns:a16="http://schemas.microsoft.com/office/drawing/2014/main" id="{2B570845-7068-2D5E-08AE-0AA0CFA132AD}"/>
              </a:ext>
            </a:extLst>
          </p:cNvPr>
          <p:cNvPicPr>
            <a:picLocks noChangeAspect="1"/>
          </p:cNvPicPr>
          <p:nvPr/>
        </p:nvPicPr>
        <p:blipFill>
          <a:blip r:embed="rId3"/>
          <a:stretch>
            <a:fillRect/>
          </a:stretch>
        </p:blipFill>
        <p:spPr>
          <a:xfrm>
            <a:off x="5509498" y="1195706"/>
            <a:ext cx="3422209" cy="2752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020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6" y="217383"/>
            <a:ext cx="8246070" cy="707650"/>
          </a:xfrm>
        </p:spPr>
        <p:txBody>
          <a:bodyPr>
            <a:noAutofit/>
          </a:bodyPr>
          <a:lstStyle/>
          <a:p>
            <a:pPr algn="ctr"/>
            <a:r>
              <a:rPr lang="en-US" sz="3200" b="1" spc="300" dirty="0">
                <a:solidFill>
                  <a:schemeClr val="accent4"/>
                </a:solidFill>
              </a:rPr>
              <a:t>What is sentiment analysis(CONT)</a:t>
            </a:r>
          </a:p>
        </p:txBody>
      </p:sp>
      <p:sp>
        <p:nvSpPr>
          <p:cNvPr id="3" name="Content Placeholder 2"/>
          <p:cNvSpPr>
            <a:spLocks noGrp="1"/>
          </p:cNvSpPr>
          <p:nvPr>
            <p:ph idx="1"/>
          </p:nvPr>
        </p:nvSpPr>
        <p:spPr>
          <a:xfrm>
            <a:off x="448966" y="1275908"/>
            <a:ext cx="8246070" cy="3763925"/>
          </a:xfrm>
        </p:spPr>
        <p:txBody>
          <a:bodyPr/>
          <a:lstStyle/>
          <a:p>
            <a:pPr marL="342900" indent="-342900">
              <a:lnSpc>
                <a:spcPct val="107000"/>
              </a:lnSpc>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Sentiment analysis studies the subjective information in an expression, that is, the opinions, appraisals, emotions, or attitudes towards a topic, person or entity. </a:t>
            </a:r>
          </a:p>
          <a:p>
            <a:pPr marL="342900" indent="-342900">
              <a:lnSpc>
                <a:spcPct val="107000"/>
              </a:lnSpc>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Expressions can be classified as positive, negative, or neutral.</a:t>
            </a:r>
            <a:br>
              <a:rPr lang="en-US" sz="2000" b="1" dirty="0">
                <a:effectLst/>
                <a:latin typeface="Calibri" panose="020F0502020204030204" pitchFamily="34" charset="0"/>
                <a:ea typeface="Calibri" panose="020F0502020204030204" pitchFamily="34" charset="0"/>
                <a:cs typeface="Arial" panose="020B0604020202020204" pitchFamily="34" charset="0"/>
              </a:rPr>
            </a:b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q"/>
            </a:pPr>
            <a:r>
              <a:rPr lang="en-US" sz="2000" b="1" dirty="0">
                <a:solidFill>
                  <a:schemeClr val="bg2">
                    <a:lumMod val="60000"/>
                    <a:lumOff val="40000"/>
                  </a:schemeClr>
                </a:solidFill>
                <a:latin typeface="Calibri" panose="020F0502020204030204" pitchFamily="34" charset="0"/>
                <a:ea typeface="Calibri" panose="020F0502020204030204" pitchFamily="34" charset="0"/>
                <a:cs typeface="Arial" panose="020B0604020202020204" pitchFamily="34" charset="0"/>
              </a:rPr>
              <a:t>  For example:</a:t>
            </a:r>
          </a:p>
          <a:p>
            <a:pPr marL="285750" marR="0" indent="-285750">
              <a:lnSpc>
                <a:spcPct val="107000"/>
              </a:lnSpc>
              <a:spcBef>
                <a:spcPts val="0"/>
              </a:spcBef>
              <a:spcAft>
                <a:spcPts val="800"/>
              </a:spcAft>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Arial" panose="020B0604020202020204" pitchFamily="34" charset="0"/>
              </a:rPr>
              <a:t>“I really like the new design of your website!” → </a:t>
            </a:r>
            <a:r>
              <a:rPr lang="en-US" sz="2000" b="1" spc="3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Positive</a:t>
            </a:r>
          </a:p>
          <a:p>
            <a:pPr marL="285750" indent="-285750">
              <a:lnSpc>
                <a:spcPct val="107000"/>
              </a:lnSpc>
              <a:spcAft>
                <a:spcPts val="800"/>
              </a:spcAft>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Arial" panose="020B0604020202020204" pitchFamily="34" charset="0"/>
              </a:rPr>
              <a:t>“I’m not sure if I like the new design” → </a:t>
            </a:r>
            <a:r>
              <a:rPr lang="en-US" sz="2000" b="1" spc="3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Neutral</a:t>
            </a:r>
          </a:p>
          <a:p>
            <a:pPr marL="285750" marR="0" indent="-285750">
              <a:lnSpc>
                <a:spcPct val="107000"/>
              </a:lnSpc>
              <a:spcBef>
                <a:spcPts val="0"/>
              </a:spcBef>
              <a:spcAft>
                <a:spcPts val="800"/>
              </a:spcAft>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Arial" panose="020B0604020202020204" pitchFamily="34" charset="0"/>
              </a:rPr>
              <a:t>“The new design is awful!” → </a:t>
            </a:r>
            <a:r>
              <a:rPr lang="en-US" sz="2000" b="1" spc="3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Negative</a:t>
            </a:r>
          </a:p>
          <a:p>
            <a:pPr marL="0" marR="0" indent="0">
              <a:lnSpc>
                <a:spcPct val="107000"/>
              </a:lnSpc>
              <a:spcBef>
                <a:spcPts val="0"/>
              </a:spcBef>
              <a:spcAft>
                <a:spcPts val="800"/>
              </a:spcAft>
              <a:buNone/>
            </a:pPr>
            <a:endParaRPr lang="en-US" sz="2000" b="1" spc="3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spc="3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p>
            <a:pPr marL="152400" indent="0">
              <a:buNone/>
            </a:pPr>
            <a:endParaRPr lang="en-US" sz="1800" b="1"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895629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D142-BF96-43F5-8711-17FF5A622EC2}"/>
              </a:ext>
            </a:extLst>
          </p:cNvPr>
          <p:cNvSpPr>
            <a:spLocks noGrp="1"/>
          </p:cNvSpPr>
          <p:nvPr>
            <p:ph type="title"/>
          </p:nvPr>
        </p:nvSpPr>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Tools</a:t>
            </a:r>
          </a:p>
        </p:txBody>
      </p:sp>
      <p:sp>
        <p:nvSpPr>
          <p:cNvPr id="5" name="TextBox 4">
            <a:extLst>
              <a:ext uri="{FF2B5EF4-FFF2-40B4-BE49-F238E27FC236}">
                <a16:creationId xmlns:a16="http://schemas.microsoft.com/office/drawing/2014/main" id="{D89AD956-1208-4465-B016-F90E8EFDA6F6}"/>
              </a:ext>
            </a:extLst>
          </p:cNvPr>
          <p:cNvSpPr txBox="1"/>
          <p:nvPr/>
        </p:nvSpPr>
        <p:spPr>
          <a:xfrm>
            <a:off x="255181" y="1180214"/>
            <a:ext cx="8327504" cy="1200329"/>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sym typeface="Fira Sans Condensed Light"/>
              </a:rPr>
              <a:t>In  this  approach  they use  </a:t>
            </a:r>
            <a:r>
              <a:rPr lang="en-US" sz="2400" b="1" dirty="0">
                <a:solidFill>
                  <a:srgbClr val="FFFF00"/>
                </a:solidFill>
                <a:latin typeface="Rajdhani" panose="020B0604020202020204" charset="0"/>
                <a:cs typeface="Rajdhani" panose="020B0604020202020204" charset="0"/>
                <a:sym typeface="Fira Sans Condensed Light"/>
              </a:rPr>
              <a:t>Multinomial Naïve Bayes classifier (NVC), Support Vector Machine classifier (SVM) </a:t>
            </a:r>
            <a:r>
              <a:rPr lang="en-US" sz="2400" b="1" dirty="0">
                <a:solidFill>
                  <a:schemeClr val="bg1"/>
                </a:solidFill>
                <a:latin typeface="Rajdhani" panose="020B0604020202020204" charset="0"/>
                <a:cs typeface="Rajdhani" panose="020B0604020202020204" charset="0"/>
                <a:sym typeface="Fira Sans Condensed Light"/>
              </a:rPr>
              <a:t>, </a:t>
            </a:r>
            <a:r>
              <a:rPr lang="en-US" sz="2400" b="1" dirty="0">
                <a:solidFill>
                  <a:srgbClr val="FFFF00"/>
                </a:solidFill>
                <a:latin typeface="Rajdhani" panose="020B0604020202020204" charset="0"/>
                <a:cs typeface="Rajdhani" panose="020B0604020202020204" charset="0"/>
                <a:sym typeface="Fira Sans Condensed Light"/>
              </a:rPr>
              <a:t>K-Mean classifier</a:t>
            </a:r>
          </a:p>
        </p:txBody>
      </p:sp>
    </p:spTree>
    <p:extLst>
      <p:ext uri="{BB962C8B-B14F-4D97-AF65-F5344CB8AC3E}">
        <p14:creationId xmlns:p14="http://schemas.microsoft.com/office/powerpoint/2010/main" val="381639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AB1B-8841-4D9F-801D-6F431DA4856A}"/>
              </a:ext>
            </a:extLst>
          </p:cNvPr>
          <p:cNvSpPr>
            <a:spLocks noGrp="1"/>
          </p:cNvSpPr>
          <p:nvPr>
            <p:ph type="title"/>
          </p:nvPr>
        </p:nvSpPr>
        <p:spPr>
          <a:xfrm>
            <a:off x="448965" y="0"/>
            <a:ext cx="8278576" cy="563526"/>
          </a:xfrm>
        </p:spPr>
        <p:txBody>
          <a:bodyPr>
            <a:normAutofit fontScale="90000"/>
          </a:bodyPr>
          <a:lstStyle/>
          <a:p>
            <a:pPr algn="ctr"/>
            <a:r>
              <a:rPr lang="en-US" sz="4000" spc="300" dirty="0">
                <a:solidFill>
                  <a:schemeClr val="accent4"/>
                </a:solidFill>
                <a:latin typeface="Rajdhani" panose="020B0604020202020204" charset="0"/>
                <a:cs typeface="Rajdhani" panose="020B0604020202020204" charset="0"/>
              </a:rPr>
              <a:t>Accuracy</a:t>
            </a:r>
          </a:p>
        </p:txBody>
      </p:sp>
      <p:sp>
        <p:nvSpPr>
          <p:cNvPr id="4" name="Content Placeholder 3">
            <a:extLst>
              <a:ext uri="{FF2B5EF4-FFF2-40B4-BE49-F238E27FC236}">
                <a16:creationId xmlns:a16="http://schemas.microsoft.com/office/drawing/2014/main" id="{999E874F-2371-40C9-9EA3-5AAA454F225B}"/>
              </a:ext>
            </a:extLst>
          </p:cNvPr>
          <p:cNvSpPr>
            <a:spLocks noGrp="1"/>
          </p:cNvSpPr>
          <p:nvPr>
            <p:ph idx="1"/>
          </p:nvPr>
        </p:nvSpPr>
        <p:spPr>
          <a:xfrm>
            <a:off x="159487" y="563526"/>
            <a:ext cx="8568053" cy="4252918"/>
          </a:xfrm>
        </p:spPr>
        <p:txBody>
          <a:bodyPr/>
          <a:lstStyle/>
          <a:p>
            <a:r>
              <a:rPr lang="en-US" sz="2400" b="1" dirty="0">
                <a:latin typeface="Rajdhani" panose="020B0604020202020204" charset="0"/>
                <a:cs typeface="Rajdhani" panose="020B0604020202020204" charset="0"/>
              </a:rPr>
              <a:t>Accuracy Baseline 1: 23.45 %</a:t>
            </a:r>
          </a:p>
          <a:p>
            <a:pPr marL="152400" indent="0">
              <a:buNone/>
            </a:pPr>
            <a:r>
              <a:rPr lang="en-US" sz="2400" b="1" dirty="0">
                <a:latin typeface="Rajdhani" panose="020B0604020202020204" charset="0"/>
                <a:cs typeface="Rajdhani" panose="020B0604020202020204" charset="0"/>
              </a:rPr>
              <a:t>Accuracy Baseline 1 mentioned above has been calculated</a:t>
            </a:r>
          </a:p>
          <a:p>
            <a:pPr marL="152400" indent="0">
              <a:buNone/>
            </a:pPr>
            <a:r>
              <a:rPr lang="en-US" sz="2400" b="1" dirty="0">
                <a:latin typeface="Rajdhani" panose="020B0604020202020204" charset="0"/>
                <a:cs typeface="Rajdhani" panose="020B0604020202020204" charset="0"/>
              </a:rPr>
              <a:t>from training data set where Anger was the most prevalent</a:t>
            </a:r>
          </a:p>
          <a:p>
            <a:pPr marL="152400" indent="0">
              <a:buNone/>
            </a:pPr>
            <a:r>
              <a:rPr lang="en-US" sz="2400" b="1" dirty="0">
                <a:latin typeface="Rajdhani" panose="020B0604020202020204" charset="0"/>
                <a:cs typeface="Rajdhani" panose="020B0604020202020204" charset="0"/>
              </a:rPr>
              <a:t>emotion. For training, a total of 13000+ tweets were used.</a:t>
            </a:r>
          </a:p>
          <a:p>
            <a:pPr marL="152400" indent="0">
              <a:buNone/>
            </a:pPr>
            <a:r>
              <a:rPr lang="en-US" sz="2400" b="1" dirty="0">
                <a:latin typeface="Rajdhani" panose="020B0604020202020204" charset="0"/>
                <a:cs typeface="Rajdhani" panose="020B0604020202020204" charset="0"/>
              </a:rPr>
              <a:t>Anger: 3220 / 13731 = 23.45%</a:t>
            </a:r>
          </a:p>
          <a:p>
            <a:endParaRPr lang="en-US" sz="2400" b="1" dirty="0">
              <a:latin typeface="Rajdhani" panose="020B0604020202020204" charset="0"/>
              <a:cs typeface="Rajdhani" panose="020B0604020202020204" charset="0"/>
            </a:endParaRPr>
          </a:p>
          <a:p>
            <a:pPr marL="152400" indent="0">
              <a:buNone/>
            </a:pPr>
            <a:endParaRPr lang="en-US" sz="2400" b="1" dirty="0">
              <a:latin typeface="Rajdhani" panose="020B0604020202020204" charset="0"/>
              <a:cs typeface="Rajdhani" panose="020B0604020202020204" charset="0"/>
            </a:endParaRPr>
          </a:p>
          <a:p>
            <a:r>
              <a:rPr lang="en-US" sz="2400" b="1" dirty="0">
                <a:latin typeface="Rajdhani" panose="020B0604020202020204" charset="0"/>
                <a:cs typeface="Rajdhani" panose="020B0604020202020204" charset="0"/>
              </a:rPr>
              <a:t>Accuracy Baseline 2: 39.6 %</a:t>
            </a:r>
          </a:p>
          <a:p>
            <a:endParaRPr lang="en-US" sz="2400" b="1" dirty="0">
              <a:latin typeface="Rajdhani" panose="020B0604020202020204" charset="0"/>
              <a:cs typeface="Rajdhani" panose="020B0604020202020204" charset="0"/>
            </a:endParaRPr>
          </a:p>
          <a:p>
            <a:endParaRPr lang="en-US" sz="2400" b="1" dirty="0">
              <a:latin typeface="Rajdhani" panose="020B0604020202020204" charset="0"/>
              <a:cs typeface="Rajdhani" panose="020B0604020202020204" charset="0"/>
            </a:endParaRPr>
          </a:p>
        </p:txBody>
      </p:sp>
      <p:pic>
        <p:nvPicPr>
          <p:cNvPr id="6" name="Picture 5">
            <a:extLst>
              <a:ext uri="{FF2B5EF4-FFF2-40B4-BE49-F238E27FC236}">
                <a16:creationId xmlns:a16="http://schemas.microsoft.com/office/drawing/2014/main" id="{00A14A7A-A3A4-F60A-F7A6-9E10815934E1}"/>
              </a:ext>
            </a:extLst>
          </p:cNvPr>
          <p:cNvPicPr>
            <a:picLocks noChangeAspect="1"/>
          </p:cNvPicPr>
          <p:nvPr/>
        </p:nvPicPr>
        <p:blipFill>
          <a:blip r:embed="rId2"/>
          <a:stretch>
            <a:fillRect/>
          </a:stretch>
        </p:blipFill>
        <p:spPr>
          <a:xfrm>
            <a:off x="5131577" y="2260120"/>
            <a:ext cx="3342467" cy="1386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976DA5BB-1E75-D6E3-829D-879FBC58C014}"/>
              </a:ext>
            </a:extLst>
          </p:cNvPr>
          <p:cNvPicPr>
            <a:picLocks noChangeAspect="1"/>
          </p:cNvPicPr>
          <p:nvPr/>
        </p:nvPicPr>
        <p:blipFill>
          <a:blip r:embed="rId3"/>
          <a:stretch>
            <a:fillRect/>
          </a:stretch>
        </p:blipFill>
        <p:spPr>
          <a:xfrm>
            <a:off x="5131578" y="3724252"/>
            <a:ext cx="3342466" cy="1255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4329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78"/>
            <a:ext cx="8246070" cy="707650"/>
          </a:xfrm>
        </p:spPr>
        <p:txBody>
          <a:bodyPr>
            <a:noAutofit/>
          </a:bodyPr>
          <a:lstStyle/>
          <a:p>
            <a:pPr algn="ctr"/>
            <a:r>
              <a:rPr lang="en-US" sz="3200" b="1" spc="300" dirty="0">
                <a:solidFill>
                  <a:schemeClr val="accent4"/>
                </a:solidFill>
              </a:rPr>
              <a:t>What is sentiment analysis(CONT)</a:t>
            </a:r>
          </a:p>
        </p:txBody>
      </p:sp>
      <p:pic>
        <p:nvPicPr>
          <p:cNvPr id="7" name="Content Placeholder 6">
            <a:extLst>
              <a:ext uri="{FF2B5EF4-FFF2-40B4-BE49-F238E27FC236}">
                <a16:creationId xmlns:a16="http://schemas.microsoft.com/office/drawing/2014/main" id="{19EE982F-23FA-4F70-9ED7-610F7A5966FF}"/>
              </a:ext>
            </a:extLst>
          </p:cNvPr>
          <p:cNvPicPr>
            <a:picLocks noGrp="1" noChangeAspect="1"/>
          </p:cNvPicPr>
          <p:nvPr>
            <p:ph idx="1"/>
          </p:nvPr>
        </p:nvPicPr>
        <p:blipFill>
          <a:blip r:embed="rId2"/>
          <a:stretch>
            <a:fillRect/>
          </a:stretch>
        </p:blipFill>
        <p:spPr>
          <a:xfrm>
            <a:off x="795044" y="1892595"/>
            <a:ext cx="7570381" cy="2320907"/>
          </a:xfrm>
        </p:spPr>
      </p:pic>
    </p:spTree>
    <p:extLst>
      <p:ext uri="{BB962C8B-B14F-4D97-AF65-F5344CB8AC3E}">
        <p14:creationId xmlns:p14="http://schemas.microsoft.com/office/powerpoint/2010/main" val="301540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78"/>
            <a:ext cx="8246070" cy="707650"/>
          </a:xfrm>
        </p:spPr>
        <p:txBody>
          <a:bodyPr>
            <a:noAutofit/>
          </a:bodyPr>
          <a:lstStyle/>
          <a:p>
            <a:pPr algn="ctr"/>
            <a:r>
              <a:rPr lang="en-US" sz="3200" b="1" spc="300" dirty="0">
                <a:solidFill>
                  <a:schemeClr val="accent4"/>
                </a:solidFill>
              </a:rPr>
              <a:t>What is sentiment analysis(CONT)</a:t>
            </a:r>
          </a:p>
        </p:txBody>
      </p:sp>
      <p:pic>
        <p:nvPicPr>
          <p:cNvPr id="5" name="Content Placeholder 4">
            <a:extLst>
              <a:ext uri="{FF2B5EF4-FFF2-40B4-BE49-F238E27FC236}">
                <a16:creationId xmlns:a16="http://schemas.microsoft.com/office/drawing/2014/main" id="{B501F0C2-B4AE-427C-9684-7D8BE17DD678}"/>
              </a:ext>
            </a:extLst>
          </p:cNvPr>
          <p:cNvPicPr>
            <a:picLocks noGrp="1" noChangeAspect="1"/>
          </p:cNvPicPr>
          <p:nvPr>
            <p:ph idx="1"/>
          </p:nvPr>
        </p:nvPicPr>
        <p:blipFill>
          <a:blip r:embed="rId2"/>
          <a:stretch>
            <a:fillRect/>
          </a:stretch>
        </p:blipFill>
        <p:spPr>
          <a:xfrm>
            <a:off x="882502" y="1116419"/>
            <a:ext cx="7102550" cy="3745903"/>
          </a:xfrm>
        </p:spPr>
      </p:pic>
    </p:spTree>
    <p:extLst>
      <p:ext uri="{BB962C8B-B14F-4D97-AF65-F5344CB8AC3E}">
        <p14:creationId xmlns:p14="http://schemas.microsoft.com/office/powerpoint/2010/main" val="12582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A93-5074-42CD-A1B4-5B1A7568DF27}"/>
              </a:ext>
            </a:extLst>
          </p:cNvPr>
          <p:cNvSpPr>
            <a:spLocks noGrp="1"/>
          </p:cNvSpPr>
          <p:nvPr>
            <p:ph type="title"/>
          </p:nvPr>
        </p:nvSpPr>
        <p:spPr>
          <a:xfrm>
            <a:off x="185595" y="308235"/>
            <a:ext cx="8324661" cy="615114"/>
          </a:xfrm>
        </p:spPr>
        <p:txBody>
          <a:bodyPr>
            <a:noAutofit/>
          </a:bodyPr>
          <a:lstStyle/>
          <a:p>
            <a:pPr algn="ctr"/>
            <a:r>
              <a:rPr lang="en-US" sz="3200" b="1" spc="300" dirty="0">
                <a:solidFill>
                  <a:schemeClr val="accent4"/>
                </a:solidFill>
              </a:rPr>
              <a:t>Emotion Recognition for Education using Sentiment</a:t>
            </a:r>
            <a:r>
              <a:rPr lang="ar-EG" sz="3200" b="1" spc="300" dirty="0">
                <a:solidFill>
                  <a:schemeClr val="accent4"/>
                </a:solidFill>
              </a:rPr>
              <a:t> </a:t>
            </a:r>
            <a:r>
              <a:rPr lang="en-US" sz="3200" b="1" spc="300" dirty="0">
                <a:solidFill>
                  <a:schemeClr val="accent4"/>
                </a:solidFill>
              </a:rPr>
              <a:t>Analysis</a:t>
            </a:r>
            <a:endParaRPr lang="en-US" sz="3200" spc="300" dirty="0">
              <a:solidFill>
                <a:schemeClr val="accent4"/>
              </a:solidFill>
            </a:endParaRPr>
          </a:p>
        </p:txBody>
      </p:sp>
      <p:sp>
        <p:nvSpPr>
          <p:cNvPr id="3" name="Content Placeholder 2">
            <a:extLst>
              <a:ext uri="{FF2B5EF4-FFF2-40B4-BE49-F238E27FC236}">
                <a16:creationId xmlns:a16="http://schemas.microsoft.com/office/drawing/2014/main" id="{880F9FF6-5EE7-4821-B050-23F00FE1F037}"/>
              </a:ext>
            </a:extLst>
          </p:cNvPr>
          <p:cNvSpPr>
            <a:spLocks noGrp="1"/>
          </p:cNvSpPr>
          <p:nvPr>
            <p:ph idx="1"/>
          </p:nvPr>
        </p:nvSpPr>
        <p:spPr>
          <a:xfrm>
            <a:off x="117695" y="1801640"/>
            <a:ext cx="8460463" cy="2046083"/>
          </a:xfrm>
        </p:spPr>
        <p:txBody>
          <a:bodyPr/>
          <a:lstStyle/>
          <a:p>
            <a:r>
              <a:rPr lang="en-US" sz="2400" b="1" dirty="0">
                <a:solidFill>
                  <a:srgbClr val="FFFF00"/>
                </a:solidFill>
                <a:latin typeface="Rajdhani" panose="020B0604020202020204" charset="0"/>
                <a:cs typeface="Rajdhani" panose="020B0604020202020204" charset="0"/>
              </a:rPr>
              <a:t>Year of publication:</a:t>
            </a:r>
            <a:r>
              <a:rPr lang="en-US" sz="1800" b="1" dirty="0">
                <a:solidFill>
                  <a:srgbClr val="FFFF00"/>
                </a:solidFill>
                <a:latin typeface="Calibri" panose="020F0502020204030204" pitchFamily="34" charset="0"/>
                <a:cs typeface="Rajdhani" panose="020B0604020202020204" charset="0"/>
              </a:rPr>
              <a:t> </a:t>
            </a:r>
            <a:r>
              <a:rPr lang="en-US" sz="2400" b="1" dirty="0">
                <a:latin typeface="Rajdhani" panose="020B0604020202020204" charset="0"/>
                <a:cs typeface="Rajdhani" panose="020B0604020202020204" charset="0"/>
              </a:rPr>
              <a:t>14 September 2018 </a:t>
            </a:r>
          </a:p>
          <a:p>
            <a:pPr marL="152400" indent="0">
              <a:buNone/>
            </a:pPr>
            <a:endParaRPr lang="en-US" sz="2400" b="1" dirty="0">
              <a:solidFill>
                <a:srgbClr val="FFFF00"/>
              </a:solidFill>
              <a:latin typeface="Rajdhani" panose="020B0604020202020204" charset="0"/>
              <a:cs typeface="Rajdhani" panose="020B0604020202020204" charset="0"/>
            </a:endParaRPr>
          </a:p>
          <a:p>
            <a:r>
              <a:rPr lang="en-US" sz="2400" b="1" dirty="0">
                <a:solidFill>
                  <a:srgbClr val="FFFF00"/>
                </a:solidFill>
                <a:latin typeface="Rajdhani" panose="020B0604020202020204" charset="0"/>
                <a:cs typeface="Rajdhani" panose="020B0604020202020204" charset="0"/>
              </a:rPr>
              <a:t>Author: </a:t>
            </a:r>
            <a:r>
              <a:rPr lang="sv-SE" sz="2400" b="1" dirty="0">
                <a:latin typeface="Rajdhani" panose="020B0604020202020204" charset="0"/>
                <a:cs typeface="Rajdhani" panose="020B0604020202020204" charset="0"/>
              </a:rPr>
              <a:t>Ramón Zatarain </a:t>
            </a:r>
          </a:p>
        </p:txBody>
      </p:sp>
    </p:spTree>
    <p:extLst>
      <p:ext uri="{BB962C8B-B14F-4D97-AF65-F5344CB8AC3E}">
        <p14:creationId xmlns:p14="http://schemas.microsoft.com/office/powerpoint/2010/main" val="363581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9176-F5C5-4738-9CB4-67352412E4E8}"/>
              </a:ext>
            </a:extLst>
          </p:cNvPr>
          <p:cNvSpPr>
            <a:spLocks noGrp="1"/>
          </p:cNvSpPr>
          <p:nvPr>
            <p:ph type="title"/>
          </p:nvPr>
        </p:nvSpPr>
        <p:spPr>
          <a:xfrm>
            <a:off x="288463" y="160462"/>
            <a:ext cx="8246070" cy="763526"/>
          </a:xfrm>
        </p:spPr>
        <p:txBody>
          <a:bodyPr>
            <a:normAutofit fontScale="90000"/>
          </a:bodyPr>
          <a:lstStyle/>
          <a:p>
            <a:pPr algn="ctr"/>
            <a:r>
              <a:rPr lang="en-US" sz="4400" spc="300" dirty="0">
                <a:solidFill>
                  <a:schemeClr val="accent4"/>
                </a:solidFill>
                <a:latin typeface="Rajdhani" panose="020B0604020202020204" charset="0"/>
                <a:cs typeface="Rajdhani" panose="020B0604020202020204" charset="0"/>
              </a:rPr>
              <a:t>Methodology</a:t>
            </a:r>
          </a:p>
        </p:txBody>
      </p:sp>
      <p:sp>
        <p:nvSpPr>
          <p:cNvPr id="3" name="Content Placeholder 2">
            <a:extLst>
              <a:ext uri="{FF2B5EF4-FFF2-40B4-BE49-F238E27FC236}">
                <a16:creationId xmlns:a16="http://schemas.microsoft.com/office/drawing/2014/main" id="{36D68D49-20C1-47D3-96B3-4E6390500F41}"/>
              </a:ext>
            </a:extLst>
          </p:cNvPr>
          <p:cNvSpPr>
            <a:spLocks noGrp="1"/>
          </p:cNvSpPr>
          <p:nvPr>
            <p:ph idx="1"/>
          </p:nvPr>
        </p:nvSpPr>
        <p:spPr>
          <a:xfrm>
            <a:off x="288463" y="1140736"/>
            <a:ext cx="4283538" cy="3874884"/>
          </a:xfrm>
        </p:spPr>
        <p:txBody>
          <a:bodyPr/>
          <a:lstStyle/>
          <a:p>
            <a:pPr marL="152400" indent="0">
              <a:buNone/>
            </a:pPr>
            <a:r>
              <a:rPr lang="en-US" sz="2000" b="1" dirty="0">
                <a:latin typeface="Rajdhani" panose="020B0604020202020204" charset="0"/>
                <a:cs typeface="Rajdhani" panose="020B0604020202020204" charset="0"/>
              </a:rPr>
              <a:t>The proposed methodology for the development of our work is based on the inductive scientific method that is organized into four stages: analysis, design, implementation, and testing. The monitoring of each stage will allow reaching the solution of the development of the system that performs the analysis of feelings.</a:t>
            </a:r>
          </a:p>
        </p:txBody>
      </p:sp>
      <p:pic>
        <p:nvPicPr>
          <p:cNvPr id="6" name="Picture 5">
            <a:extLst>
              <a:ext uri="{FF2B5EF4-FFF2-40B4-BE49-F238E27FC236}">
                <a16:creationId xmlns:a16="http://schemas.microsoft.com/office/drawing/2014/main" id="{F1255DAE-7ADB-4AF6-AE96-0CD7D6B380E9}"/>
              </a:ext>
            </a:extLst>
          </p:cNvPr>
          <p:cNvPicPr>
            <a:picLocks noChangeAspect="1"/>
          </p:cNvPicPr>
          <p:nvPr/>
        </p:nvPicPr>
        <p:blipFill>
          <a:blip r:embed="rId2"/>
          <a:stretch>
            <a:fillRect/>
          </a:stretch>
        </p:blipFill>
        <p:spPr>
          <a:xfrm>
            <a:off x="4572000" y="980853"/>
            <a:ext cx="4465674" cy="3874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3259864"/>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10966</TotalTime>
  <Words>2134</Words>
  <Application>Microsoft Office PowerPoint</Application>
  <PresentationFormat>On-screen Show (16:9)</PresentationFormat>
  <Paragraphs>237</Paragraphs>
  <Slides>51</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Fira Sans Condensed Light</vt:lpstr>
      <vt:lpstr>Advent Pro Light</vt:lpstr>
      <vt:lpstr>Cambria Math</vt:lpstr>
      <vt:lpstr>Calibri</vt:lpstr>
      <vt:lpstr>Anton</vt:lpstr>
      <vt:lpstr>URWPalladioL-Bold</vt:lpstr>
      <vt:lpstr>Arial</vt:lpstr>
      <vt:lpstr>Times-Roman</vt:lpstr>
      <vt:lpstr>Corbel</vt:lpstr>
      <vt:lpstr>Rajdhani</vt:lpstr>
      <vt:lpstr>Wingdings</vt:lpstr>
      <vt:lpstr>URWPalladioL-Roma</vt:lpstr>
      <vt:lpstr>Open Sans</vt:lpstr>
      <vt:lpstr>Ai Tech Agency by Slidesgo</vt:lpstr>
      <vt:lpstr>Analysis and Uncovering the Emotions of Text</vt:lpstr>
      <vt:lpstr>OutLine</vt:lpstr>
      <vt:lpstr>Introduction</vt:lpstr>
      <vt:lpstr>What is sentiment analysis</vt:lpstr>
      <vt:lpstr>What is sentiment analysis(CONT)</vt:lpstr>
      <vt:lpstr>What is sentiment analysis(CONT)</vt:lpstr>
      <vt:lpstr>What is sentiment analysis(CONT)</vt:lpstr>
      <vt:lpstr>Emotion Recognition for Education using Sentiment Analysis</vt:lpstr>
      <vt:lpstr>Methodology</vt:lpstr>
      <vt:lpstr>TOOLS</vt:lpstr>
      <vt:lpstr>TOOLS</vt:lpstr>
      <vt:lpstr>Accuracy</vt:lpstr>
      <vt:lpstr>An Application of Emotion Detection in Sentiment Analysis on Movie Reviews</vt:lpstr>
      <vt:lpstr>Methodology</vt:lpstr>
      <vt:lpstr>Methodology</vt:lpstr>
      <vt:lpstr>TOOLS</vt:lpstr>
      <vt:lpstr>Accuracy</vt:lpstr>
      <vt:lpstr>Sentiment Analysis Using Machine Learning Classifiers: Evaluation of Performance</vt:lpstr>
      <vt:lpstr>Methodology</vt:lpstr>
      <vt:lpstr>Tools</vt:lpstr>
      <vt:lpstr>Weakness &amp;Accuracy</vt:lpstr>
      <vt:lpstr>Analysis of Machine Learning Algorithms for Opinion Mining in Different Domains</vt:lpstr>
      <vt:lpstr>Methodology</vt:lpstr>
      <vt:lpstr>Tools</vt:lpstr>
      <vt:lpstr>Weakness &amp;Accuracy</vt:lpstr>
      <vt:lpstr>Sentiment and Emotion Analysis for Social Multimedia: Methodologies and Applications</vt:lpstr>
      <vt:lpstr>Methodology</vt:lpstr>
      <vt:lpstr>Tools</vt:lpstr>
      <vt:lpstr>Weakness &amp;Accuracy</vt:lpstr>
      <vt:lpstr>Random Forest And Support Vector Machine Based Hybrid Approach To sentimental Analysis</vt:lpstr>
      <vt:lpstr>Methodology</vt:lpstr>
      <vt:lpstr>Tools</vt:lpstr>
      <vt:lpstr>Weakness &amp;Accuracy</vt:lpstr>
      <vt:lpstr>Emotion And Sentiment Analysis From Twitter Text</vt:lpstr>
      <vt:lpstr>Methodology</vt:lpstr>
      <vt:lpstr>Tools</vt:lpstr>
      <vt:lpstr>Weakness &amp;Accuracy</vt:lpstr>
      <vt:lpstr>Weakness &amp;Accuracy</vt:lpstr>
      <vt:lpstr>Text-based emotion prediction system using machine learning approach</vt:lpstr>
      <vt:lpstr>Methodology</vt:lpstr>
      <vt:lpstr>Tools</vt:lpstr>
      <vt:lpstr>Accuracy</vt:lpstr>
      <vt:lpstr>Emotion Detection of Tweets using Naïve Bayes Classifier</vt:lpstr>
      <vt:lpstr>Methodology</vt:lpstr>
      <vt:lpstr>Tools</vt:lpstr>
      <vt:lpstr>Accuracy</vt:lpstr>
      <vt:lpstr>Emotion Detection and Recognition from Text using Machine Learning</vt:lpstr>
      <vt:lpstr>Methodology</vt:lpstr>
      <vt:lpstr>Methodology cont.</vt:lpstr>
      <vt:lpstr>Tools</vt:lpstr>
      <vt:lpstr>Accuracy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and emotion analysis</dc:title>
  <cp:lastModifiedBy>Mohamed Diab</cp:lastModifiedBy>
  <cp:revision>123</cp:revision>
  <dcterms:modified xsi:type="dcterms:W3CDTF">2023-02-14T07:11:08Z</dcterms:modified>
</cp:coreProperties>
</file>